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549" r:id="rId3"/>
    <p:sldId id="550" r:id="rId4"/>
    <p:sldId id="293" r:id="rId5"/>
    <p:sldId id="558" r:id="rId6"/>
    <p:sldId id="551" r:id="rId7"/>
    <p:sldId id="553" r:id="rId8"/>
    <p:sldId id="552" r:id="rId9"/>
    <p:sldId id="554" r:id="rId10"/>
    <p:sldId id="555" r:id="rId11"/>
    <p:sldId id="556" r:id="rId12"/>
    <p:sldId id="296" r:id="rId13"/>
    <p:sldId id="548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37A"/>
    <a:srgbClr val="1F4E79"/>
    <a:srgbClr val="035C8B"/>
    <a:srgbClr val="6DC03A"/>
    <a:srgbClr val="6EC13B"/>
    <a:srgbClr val="42BBEE"/>
    <a:srgbClr val="A663A0"/>
    <a:srgbClr val="70AD47"/>
    <a:srgbClr val="2E75B6"/>
    <a:srgbClr val="6FC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82" autoAdjust="0"/>
    <p:restoredTop sz="94947" autoAdjust="0"/>
  </p:normalViewPr>
  <p:slideViewPr>
    <p:cSldViewPr>
      <p:cViewPr varScale="1">
        <p:scale>
          <a:sx n="83" d="100"/>
          <a:sy n="83" d="100"/>
        </p:scale>
        <p:origin x="756" y="29"/>
      </p:cViewPr>
      <p:guideLst>
        <p:guide orient="horz" pos="2160"/>
        <p:guide pos="3885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12DE3-2196-4FB5-A6F1-4432F4137FEA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D7C5E-DD63-45DC-A4F3-327EBB433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70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7C5E-DD63-45DC-A4F3-327EBB4333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214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7C5E-DD63-45DC-A4F3-327EBB4333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59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7C5E-DD63-45DC-A4F3-327EBB4333B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296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ED935-0E7A-4958-BF36-93D8FCD9151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61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D8B36-16CD-46A7-AF2F-AE840F34D0F1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4805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7C5E-DD63-45DC-A4F3-327EBB4333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48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/>
              <a:t>Электронные талоны – на основе электронных талонов осуществляется проверка легитимности допуска на объект размещения.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Электронное разрешение позволяет осуществлять процесс допуска и учета массы на объекте размещения без участия человека.</a:t>
            </a:r>
          </a:p>
          <a:p>
            <a:pPr marL="0" indent="0">
              <a:buNone/>
            </a:pPr>
            <a:r>
              <a:rPr lang="ru-RU" dirty="0"/>
              <a:t>Бумажные носители не участвуют в данном процессе ни на одном этапе.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Учет на всех типах весов – к системе АИС «Отходы» можно подключить любое весовое оборудование для взвешивания ТС либо брикетированного вторсырья (возможны другие виды взвешиваний на объекте)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Интеграция с 1С – в системе АИС Отходы существует возможность интеграции с любыми доступными конфигурациями 1С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4. Ведение Бухгалтерии – в системе АИС Отходы предусмотрена как интеграция с 1С бухгалтерией, так и самостоятельный расчет денежных средств после разгрузок</a:t>
            </a:r>
          </a:p>
          <a:p>
            <a:pPr marL="0" indent="0">
              <a:buNone/>
            </a:pPr>
            <a:r>
              <a:rPr lang="ru-RU" dirty="0"/>
              <a:t>5. Ведение договора – возможность устанавливать договорные отношение с клиентом в АИС Отходы</a:t>
            </a:r>
          </a:p>
          <a:p>
            <a:pPr marL="0" indent="0">
              <a:buNone/>
            </a:pPr>
            <a:r>
              <a:rPr lang="ru-RU" dirty="0"/>
              <a:t>7. Неограниченное количество одновременных взвешиваний – к системе АИС Отходы можно подключить неограниченное количество весов и вести учет разгрузок на объекте</a:t>
            </a:r>
          </a:p>
          <a:p>
            <a:pPr marL="0" indent="0">
              <a:buNone/>
            </a:pPr>
            <a:r>
              <a:rPr lang="ru-RU" dirty="0"/>
              <a:t>8. Возможность работы с КПП и рамкой рад. Контроля – доступ на полигон первично контролируется КПП, рамка радиационного контроля поможет не пропустить ТС с радиоактивными отходами на полигон, заблокирует шлагбаумы.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7C5E-DD63-45DC-A4F3-327EBB4333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15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/>
              <a:t>Электронные талоны – на основе электронных талонов осуществляется проверка легитимности допуска на объект размещения.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Электронное разрешение позволяет осуществлять процесс допуска и учета массы на объекте размещения без участия человека.</a:t>
            </a:r>
          </a:p>
          <a:p>
            <a:pPr marL="0" indent="0">
              <a:buNone/>
            </a:pPr>
            <a:r>
              <a:rPr lang="ru-RU" dirty="0"/>
              <a:t>Бумажные носители не участвуют в данном процессе ни на одном этапе.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2. Учет на всех типах весов – к системе АИС «Отходы» можно подключить любое весовое оборудование для взвешивания ТС либо брикетированного вторсырья (возможны другие виды взвешиваний на объекте)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3. Интеграция с 1С – в системе АИС Отходы существует возможность интеграции с любыми доступными конфигурациями 1С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4. Ведение Бухгалтерии – в системе АИС Отходы предусмотрена как интеграция с 1С бухгалтерией, так и самостоятельный расчет денежных средств после разгрузок</a:t>
            </a:r>
          </a:p>
          <a:p>
            <a:pPr marL="0" indent="0">
              <a:buNone/>
            </a:pPr>
            <a:r>
              <a:rPr lang="ru-RU" dirty="0"/>
              <a:t>5. Ведение договора – возможность устанавливать договорные отношение с клиентом в АИС Отходы</a:t>
            </a:r>
          </a:p>
          <a:p>
            <a:pPr marL="0" indent="0">
              <a:buNone/>
            </a:pPr>
            <a:r>
              <a:rPr lang="ru-RU" dirty="0"/>
              <a:t>7. Неограниченное количество одновременных взвешиваний – к системе АИС Отходы можно подключить неограниченное количество весов и вести учет разгрузок на объекте</a:t>
            </a:r>
          </a:p>
          <a:p>
            <a:pPr marL="0" indent="0">
              <a:buNone/>
            </a:pPr>
            <a:r>
              <a:rPr lang="ru-RU" dirty="0"/>
              <a:t>8. Возможность работы с КПП и рамкой рад. Контроля – доступ на полигон первично контролируется КПП, рамка радиационного контроля поможет не пропустить ТС с радиоактивными отходами на полигон, заблокирует шлагбаумы.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7C5E-DD63-45DC-A4F3-327EBB4333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727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7C5E-DD63-45DC-A4F3-327EBB4333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185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7C5E-DD63-45DC-A4F3-327EBB4333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88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7C5E-DD63-45DC-A4F3-327EBB4333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692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7C5E-DD63-45DC-A4F3-327EBB4333B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61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7C5E-DD63-45DC-A4F3-327EBB4333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7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259-0F3C-4A20-9011-BE5D3208487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E1C1-54CE-45E8-942B-404785EAB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65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259-0F3C-4A20-9011-BE5D3208487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E1C1-54CE-45E8-942B-404785EAB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9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259-0F3C-4A20-9011-BE5D3208487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E1C1-54CE-45E8-942B-404785EAB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601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sh from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012C0C-0AF8-4BB8-9891-3F0F68A0C5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77513" cy="6858000"/>
          </a:xfrm>
          <a:custGeom>
            <a:avLst/>
            <a:gdLst>
              <a:gd name="connsiteX0" fmla="*/ 0 w 12177513"/>
              <a:gd name="connsiteY0" fmla="*/ 0 h 6858000"/>
              <a:gd name="connsiteX1" fmla="*/ 12177513 w 12177513"/>
              <a:gd name="connsiteY1" fmla="*/ 0 h 6858000"/>
              <a:gd name="connsiteX2" fmla="*/ 12177513 w 12177513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77513" h="6858000">
                <a:moveTo>
                  <a:pt x="0" y="0"/>
                </a:moveTo>
                <a:lnTo>
                  <a:pt x="12177513" y="0"/>
                </a:lnTo>
                <a:lnTo>
                  <a:pt x="12177513" y="6858000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latin typeface="Raleway" panose="020B0503030101060003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0831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лашка.jpg">
            <a:extLst>
              <a:ext uri="{FF2B5EF4-FFF2-40B4-BE49-F238E27FC236}">
                <a16:creationId xmlns:a16="http://schemas.microsoft.com/office/drawing/2014/main" id="{042FEAEB-AD3E-4895-B700-E2DCCE759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1536846" y="6533111"/>
            <a:ext cx="641333" cy="194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119" y="304958"/>
            <a:ext cx="1079577" cy="369443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05ADA512-A90A-47F7-9844-4143DD7C5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7245" y="6525970"/>
            <a:ext cx="404755" cy="215922"/>
          </a:xfrm>
          <a:prstGeom prst="rect">
            <a:avLst/>
          </a:prstGeom>
        </p:spPr>
        <p:txBody>
          <a:bodyPr/>
          <a:lstStyle>
            <a:lvl1pPr>
              <a:defRPr sz="907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C3314252-5698-4205-A53F-BE7D9F186DF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3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259-0F3C-4A20-9011-BE5D3208487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E1C1-54CE-45E8-942B-404785EAB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0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259-0F3C-4A20-9011-BE5D3208487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E1C1-54CE-45E8-942B-404785EAB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57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259-0F3C-4A20-9011-BE5D3208487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E1C1-54CE-45E8-942B-404785EAB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3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259-0F3C-4A20-9011-BE5D3208487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E1C1-54CE-45E8-942B-404785EAB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49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259-0F3C-4A20-9011-BE5D3208487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E1C1-54CE-45E8-942B-404785EAB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8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259-0F3C-4A20-9011-BE5D3208487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E1C1-54CE-45E8-942B-404785EAB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747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259-0F3C-4A20-9011-BE5D3208487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E1C1-54CE-45E8-942B-404785EAB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7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259-0F3C-4A20-9011-BE5D3208487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2E1C1-54CE-45E8-942B-404785EAB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5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97259-0F3C-4A20-9011-BE5D3208487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E1C1-54CE-45E8-942B-404785EAB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30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svg"/><Relationship Id="rId3" Type="http://schemas.openxmlformats.org/officeDocument/2006/relationships/image" Target="../media/image12.png"/><Relationship Id="rId21" Type="http://schemas.openxmlformats.org/officeDocument/2006/relationships/image" Target="../media/image26.svg"/><Relationship Id="rId34" Type="http://schemas.openxmlformats.org/officeDocument/2006/relationships/image" Target="../media/image53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png"/><Relationship Id="rId3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32" Type="http://schemas.openxmlformats.org/officeDocument/2006/relationships/image" Target="../media/image51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10" Type="http://schemas.openxmlformats.org/officeDocument/2006/relationships/image" Target="../media/image38.png"/><Relationship Id="rId19" Type="http://schemas.openxmlformats.org/officeDocument/2006/relationships/image" Target="../media/image24.svg"/><Relationship Id="rId31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openxmlformats.org/officeDocument/2006/relationships/image" Target="../media/image37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8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2.png"/><Relationship Id="rId3" Type="http://schemas.openxmlformats.org/officeDocument/2006/relationships/image" Target="../media/image12.png"/><Relationship Id="rId21" Type="http://schemas.openxmlformats.org/officeDocument/2006/relationships/image" Target="../media/image26.sv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1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6.png"/><Relationship Id="rId24" Type="http://schemas.openxmlformats.org/officeDocument/2006/relationships/image" Target="../media/image30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23" Type="http://schemas.openxmlformats.org/officeDocument/2006/relationships/image" Target="../media/image29.svg"/><Relationship Id="rId28" Type="http://schemas.openxmlformats.org/officeDocument/2006/relationships/image" Target="../media/image34.png"/><Relationship Id="rId10" Type="http://schemas.openxmlformats.org/officeDocument/2006/relationships/image" Target="../media/image38.png"/><Relationship Id="rId19" Type="http://schemas.openxmlformats.org/officeDocument/2006/relationships/image" Target="../media/image24.svg"/><Relationship Id="rId31" Type="http://schemas.openxmlformats.org/officeDocument/2006/relationships/image" Target="../media/image55.png"/><Relationship Id="rId4" Type="http://schemas.microsoft.com/office/2007/relationships/hdphoto" Target="../media/hdphoto3.wdp"/><Relationship Id="rId9" Type="http://schemas.openxmlformats.org/officeDocument/2006/relationships/image" Target="../media/image37.png"/><Relationship Id="rId14" Type="http://schemas.openxmlformats.org/officeDocument/2006/relationships/image" Target="../media/image19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Relationship Id="rId30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9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26" Type="http://schemas.openxmlformats.org/officeDocument/2006/relationships/image" Target="../media/image32.png"/><Relationship Id="rId3" Type="http://schemas.openxmlformats.org/officeDocument/2006/relationships/image" Target="../media/image11.png"/><Relationship Id="rId21" Type="http://schemas.openxmlformats.org/officeDocument/2006/relationships/image" Target="../media/image27.png"/><Relationship Id="rId7" Type="http://schemas.microsoft.com/office/2007/relationships/hdphoto" Target="../media/hdphoto4.wdp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microsoft.com/office/2007/relationships/hdphoto" Target="../media/hdphoto3.wdp"/><Relationship Id="rId15" Type="http://schemas.openxmlformats.org/officeDocument/2006/relationships/image" Target="../media/image21.png"/><Relationship Id="rId23" Type="http://schemas.openxmlformats.org/officeDocument/2006/relationships/image" Target="../media/image29.sv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Relationship Id="rId30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26" Type="http://schemas.openxmlformats.org/officeDocument/2006/relationships/image" Target="../media/image29.svg"/><Relationship Id="rId39" Type="http://schemas.openxmlformats.org/officeDocument/2006/relationships/image" Target="../media/image45.svg"/><Relationship Id="rId21" Type="http://schemas.openxmlformats.org/officeDocument/2006/relationships/image" Target="../media/image24.svg"/><Relationship Id="rId34" Type="http://schemas.openxmlformats.org/officeDocument/2006/relationships/image" Target="../media/image40.png"/><Relationship Id="rId42" Type="http://schemas.openxmlformats.org/officeDocument/2006/relationships/image" Target="../media/image4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6.png"/><Relationship Id="rId24" Type="http://schemas.openxmlformats.org/officeDocument/2006/relationships/image" Target="../media/image27.png"/><Relationship Id="rId32" Type="http://schemas.openxmlformats.org/officeDocument/2006/relationships/image" Target="../media/image39.png"/><Relationship Id="rId37" Type="http://schemas.openxmlformats.org/officeDocument/2006/relationships/image" Target="../media/image43.svg"/><Relationship Id="rId40" Type="http://schemas.openxmlformats.org/officeDocument/2006/relationships/image" Target="../media/image46.png"/><Relationship Id="rId5" Type="http://schemas.openxmlformats.org/officeDocument/2006/relationships/image" Target="../media/image12.png"/><Relationship Id="rId15" Type="http://schemas.openxmlformats.org/officeDocument/2006/relationships/image" Target="../media/image38.png"/><Relationship Id="rId23" Type="http://schemas.openxmlformats.org/officeDocument/2006/relationships/image" Target="../media/image26.svg"/><Relationship Id="rId28" Type="http://schemas.openxmlformats.org/officeDocument/2006/relationships/image" Target="../media/image31.svg"/><Relationship Id="rId36" Type="http://schemas.openxmlformats.org/officeDocument/2006/relationships/image" Target="../media/image42.png"/><Relationship Id="rId10" Type="http://schemas.openxmlformats.org/officeDocument/2006/relationships/image" Target="../media/image15.png"/><Relationship Id="rId19" Type="http://schemas.openxmlformats.org/officeDocument/2006/relationships/image" Target="../media/image22.svg"/><Relationship Id="rId31" Type="http://schemas.openxmlformats.org/officeDocument/2006/relationships/image" Target="../media/image34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3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svg"/><Relationship Id="rId35" Type="http://schemas.openxmlformats.org/officeDocument/2006/relationships/image" Target="../media/image41.svg"/><Relationship Id="rId43" Type="http://schemas.openxmlformats.org/officeDocument/2006/relationships/image" Target="../media/image48.svg"/><Relationship Id="rId8" Type="http://schemas.microsoft.com/office/2007/relationships/hdphoto" Target="../media/hdphoto4.wdp"/><Relationship Id="rId3" Type="http://schemas.openxmlformats.org/officeDocument/2006/relationships/image" Target="../media/image36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10.png"/><Relationship Id="rId38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svg"/><Relationship Id="rId39" Type="http://schemas.microsoft.com/office/2007/relationships/hdphoto" Target="../media/hdphoto5.wdp"/><Relationship Id="rId21" Type="http://schemas.openxmlformats.org/officeDocument/2006/relationships/image" Target="../media/image26.svg"/><Relationship Id="rId34" Type="http://schemas.openxmlformats.org/officeDocument/2006/relationships/image" Target="../media/image4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8.sv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32" Type="http://schemas.openxmlformats.org/officeDocument/2006/relationships/image" Target="../media/image40.png"/><Relationship Id="rId37" Type="http://schemas.openxmlformats.org/officeDocument/2006/relationships/image" Target="../media/image45.svg"/><Relationship Id="rId40" Type="http://schemas.openxmlformats.org/officeDocument/2006/relationships/image" Target="../media/image47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36" Type="http://schemas.openxmlformats.org/officeDocument/2006/relationships/image" Target="../media/image44.png"/><Relationship Id="rId10" Type="http://schemas.openxmlformats.org/officeDocument/2006/relationships/image" Target="../media/image38.png"/><Relationship Id="rId19" Type="http://schemas.openxmlformats.org/officeDocument/2006/relationships/image" Target="../media/image24.svg"/><Relationship Id="rId31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openxmlformats.org/officeDocument/2006/relationships/image" Target="../media/image37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49.png"/><Relationship Id="rId35" Type="http://schemas.openxmlformats.org/officeDocument/2006/relationships/image" Target="../media/image43.svg"/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png"/><Relationship Id="rId33" Type="http://schemas.openxmlformats.org/officeDocument/2006/relationships/image" Target="../media/image41.svg"/><Relationship Id="rId38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svg"/><Relationship Id="rId39" Type="http://schemas.openxmlformats.org/officeDocument/2006/relationships/image" Target="../media/image48.svg"/><Relationship Id="rId21" Type="http://schemas.openxmlformats.org/officeDocument/2006/relationships/image" Target="../media/image26.svg"/><Relationship Id="rId34" Type="http://schemas.openxmlformats.org/officeDocument/2006/relationships/image" Target="../media/image42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5" Type="http://schemas.openxmlformats.org/officeDocument/2006/relationships/image" Target="../media/image30.png"/><Relationship Id="rId33" Type="http://schemas.openxmlformats.org/officeDocument/2006/relationships/image" Target="../media/image41.svg"/><Relationship Id="rId38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32" Type="http://schemas.openxmlformats.org/officeDocument/2006/relationships/image" Target="../media/image40.png"/><Relationship Id="rId37" Type="http://schemas.openxmlformats.org/officeDocument/2006/relationships/image" Target="../media/image45.svg"/><Relationship Id="rId40" Type="http://schemas.openxmlformats.org/officeDocument/2006/relationships/image" Target="../media/image11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36" Type="http://schemas.openxmlformats.org/officeDocument/2006/relationships/image" Target="../media/image44.png"/><Relationship Id="rId10" Type="http://schemas.openxmlformats.org/officeDocument/2006/relationships/image" Target="../media/image38.png"/><Relationship Id="rId19" Type="http://schemas.openxmlformats.org/officeDocument/2006/relationships/image" Target="../media/image24.svg"/><Relationship Id="rId31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openxmlformats.org/officeDocument/2006/relationships/image" Target="../media/image37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50.png"/><Relationship Id="rId35" Type="http://schemas.openxmlformats.org/officeDocument/2006/relationships/image" Target="../media/image43.svg"/><Relationship Id="rId8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1991544" y="-693458"/>
            <a:ext cx="8226914" cy="8244916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15900">
              <a:srgbClr val="92D050">
                <a:alpha val="23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94858" y="-1513699"/>
            <a:ext cx="9862572" cy="9862572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15900">
              <a:srgbClr val="92D050">
                <a:alpha val="23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88470" y="-2378530"/>
            <a:ext cx="11615059" cy="11615059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glow rad="215900">
              <a:srgbClr val="92D050">
                <a:alpha val="23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65061" y="1298061"/>
            <a:ext cx="4261877" cy="426187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3302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уга 9"/>
          <p:cNvSpPr/>
          <p:nvPr/>
        </p:nvSpPr>
        <p:spPr>
          <a:xfrm>
            <a:off x="3050737" y="363904"/>
            <a:ext cx="6108528" cy="6107366"/>
          </a:xfrm>
          <a:prstGeom prst="arc">
            <a:avLst>
              <a:gd name="adj1" fmla="val 16299840"/>
              <a:gd name="adj2" fmla="val 11054865"/>
            </a:avLst>
          </a:prstGeom>
          <a:ln w="27940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>
            <a:off x="3575720" y="908720"/>
            <a:ext cx="5047200" cy="5047262"/>
          </a:xfrm>
          <a:prstGeom prst="arc">
            <a:avLst>
              <a:gd name="adj1" fmla="val 7108622"/>
              <a:gd name="adj2" fmla="val 5153369"/>
            </a:avLst>
          </a:prstGeom>
          <a:ln w="279400" cap="rnd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175" l="3500" r="97333">
                        <a14:foregroundMark x1="34000" y1="60640" x2="34000" y2="60640"/>
                        <a14:foregroundMark x1="20167" y1="71940" x2="20167" y2="71940"/>
                        <a14:foregroundMark x1="15167" y1="34652" x2="15167" y2="34652"/>
                        <a14:foregroundMark x1="33333" y1="71186" x2="33333" y2="71186"/>
                        <a14:foregroundMark x1="44000" y1="65160" x2="44000" y2="65160"/>
                        <a14:foregroundMark x1="49833" y1="64407" x2="49833" y2="64407"/>
                        <a14:foregroundMark x1="46833" y1="58380" x2="46833" y2="58380"/>
                        <a14:foregroundMark x1="43000" y1="56874" x2="43000" y2="56874"/>
                        <a14:foregroundMark x1="44000" y1="39548" x2="44000" y2="39548"/>
                        <a14:foregroundMark x1="49167" y1="38418" x2="49167" y2="38418"/>
                        <a14:foregroundMark x1="55500" y1="36911" x2="55500" y2="36911"/>
                        <a14:foregroundMark x1="60500" y1="66667" x2="60500" y2="66667"/>
                        <a14:foregroundMark x1="68000" y1="67797" x2="68000" y2="67797"/>
                        <a14:foregroundMark x1="75000" y1="65160" x2="75000" y2="65160"/>
                        <a14:foregroundMark x1="74333" y1="57250" x2="74333" y2="57250"/>
                        <a14:foregroundMark x1="78000" y1="57627" x2="78000" y2="57627"/>
                        <a14:foregroundMark x1="82333" y1="56874" x2="82333" y2="56874"/>
                        <a14:foregroundMark x1="29000" y1="26742" x2="29000" y2="26742"/>
                        <a14:foregroundMark x1="34667" y1="28249" x2="34667" y2="28249"/>
                        <a14:foregroundMark x1="35000" y1="40678" x2="35000" y2="40678"/>
                        <a14:backgroundMark x1="59167" y1="61017" x2="59167" y2="61017"/>
                        <a14:backgroundMark x1="31500" y1="30132" x2="31500" y2="3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518" y="2351073"/>
            <a:ext cx="4820402" cy="213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5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46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7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5" grpId="0" animBg="1"/>
      <p:bldP spid="5" grpId="1" animBg="1"/>
      <p:bldP spid="10" grpId="1" animBg="1"/>
      <p:bldP spid="10" grpId="2" animBg="1"/>
      <p:bldP spid="12" grpId="1" animBg="1"/>
      <p:bldP spid="12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9416385" y="-3131835"/>
            <a:ext cx="3910645" cy="412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3302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75" l="3500" r="97333">
                        <a14:foregroundMark x1="34000" y1="60640" x2="34000" y2="60640"/>
                        <a14:foregroundMark x1="20167" y1="71940" x2="20167" y2="71940"/>
                        <a14:foregroundMark x1="15167" y1="34652" x2="15167" y2="34652"/>
                        <a14:foregroundMark x1="33333" y1="71186" x2="33333" y2="71186"/>
                        <a14:foregroundMark x1="44000" y1="65160" x2="44000" y2="65160"/>
                        <a14:foregroundMark x1="49833" y1="64407" x2="49833" y2="64407"/>
                        <a14:foregroundMark x1="46833" y1="58380" x2="46833" y2="58380"/>
                        <a14:foregroundMark x1="43000" y1="56874" x2="43000" y2="56874"/>
                        <a14:foregroundMark x1="44000" y1="39548" x2="44000" y2="39548"/>
                        <a14:foregroundMark x1="49167" y1="38418" x2="49167" y2="38418"/>
                        <a14:foregroundMark x1="55500" y1="36911" x2="55500" y2="36911"/>
                        <a14:foregroundMark x1="60500" y1="66667" x2="60500" y2="66667"/>
                        <a14:foregroundMark x1="68000" y1="67797" x2="68000" y2="67797"/>
                        <a14:foregroundMark x1="75000" y1="65160" x2="75000" y2="65160"/>
                        <a14:foregroundMark x1="74333" y1="57250" x2="74333" y2="57250"/>
                        <a14:foregroundMark x1="78000" y1="57627" x2="78000" y2="57627"/>
                        <a14:foregroundMark x1="82333" y1="56874" x2="82333" y2="56874"/>
                        <a14:foregroundMark x1="29000" y1="26742" x2="29000" y2="26742"/>
                        <a14:foregroundMark x1="34667" y1="28249" x2="34667" y2="28249"/>
                        <a14:foregroundMark x1="35000" y1="40678" x2="35000" y2="40678"/>
                        <a14:backgroundMark x1="59167" y1="61017" x2="59167" y2="61017"/>
                        <a14:backgroundMark x1="31500" y1="30132" x2="31500" y2="3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67" y="-57797"/>
            <a:ext cx="1992130" cy="881518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9B2CE42A-59AB-FD42-83B3-53B4B8F6740A}"/>
              </a:ext>
            </a:extLst>
          </p:cNvPr>
          <p:cNvSpPr txBox="1"/>
          <p:nvPr/>
        </p:nvSpPr>
        <p:spPr>
          <a:xfrm>
            <a:off x="11695038" y="635778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92D050"/>
                </a:solidFill>
                <a:latin typeface="Helvetica Neue"/>
                <a:ea typeface="Helvetica Neue Medium" panose="02000503000000020004" pitchFamily="2" charset="0"/>
                <a:cs typeface="Helvetica Neue Medium" panose="02000503000000020004" pitchFamily="2" charset="0"/>
              </a:rPr>
              <a:t>10</a:t>
            </a: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0E14B50-F662-4898-AE75-B534476A6CAA}"/>
              </a:ext>
            </a:extLst>
          </p:cNvPr>
          <p:cNvSpPr txBox="1">
            <a:spLocks/>
          </p:cNvSpPr>
          <p:nvPr/>
        </p:nvSpPr>
        <p:spPr>
          <a:xfrm>
            <a:off x="12291022" y="7002126"/>
            <a:ext cx="446285" cy="23806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314252-5698-4205-A53F-BE7D9F186DFD}" type="slidenum">
              <a:rPr lang="ru-RU" smtClean="0">
                <a:latin typeface="Helvetica Neue"/>
              </a:rPr>
              <a:pPr/>
              <a:t>10</a:t>
            </a:fld>
            <a:endParaRPr lang="ru-RU" dirty="0">
              <a:latin typeface="Helvetica Neue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D21AB82E-FF2F-4195-9AEC-85EB2CF11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3037" y1="75430" x2="13037" y2="75430"/>
                        <a14:foregroundMark x1="13185" y1="75676" x2="13185" y2="75676"/>
                        <a14:foregroundMark x1="13185" y1="75676" x2="13185" y2="75676"/>
                        <a14:backgroundMark x1="52889" y1="19410" x2="52889" y2="19410"/>
                        <a14:backgroundMark x1="86667" y1="7371" x2="86667" y2="7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836" y="7821488"/>
            <a:ext cx="4469672" cy="26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54EACE2-D9FB-468D-9149-0FB83FFB6B36}"/>
              </a:ext>
            </a:extLst>
          </p:cNvPr>
          <p:cNvSpPr txBox="1">
            <a:spLocks/>
          </p:cNvSpPr>
          <p:nvPr/>
        </p:nvSpPr>
        <p:spPr>
          <a:xfrm>
            <a:off x="220228" y="0"/>
            <a:ext cx="9372071" cy="497431"/>
          </a:xfrm>
          <a:prstGeom prst="rect">
            <a:avLst/>
          </a:prstGeom>
        </p:spPr>
        <p:txBody>
          <a:bodyPr vert="horz" lIns="104306" tIns="52153" rIns="104306" bIns="52153" rtlCol="0" anchor="t" anchorCtr="0">
            <a:noAutofit/>
          </a:bodyPr>
          <a:lstStyle>
            <a:lvl1pPr algn="l" defTabSz="104305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100" b="1" i="0" kern="1200" baseline="0">
                <a:solidFill>
                  <a:srgbClr val="115892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ru-RU" sz="2400" dirty="0">
                <a:solidFill>
                  <a:srgbClr val="05437A"/>
                </a:solidFill>
                <a:latin typeface="Helvetica Neue"/>
              </a:rPr>
              <a:t>Весы учета выработки вторсырья</a:t>
            </a:r>
            <a:r>
              <a:rPr lang="en-US" sz="2400" dirty="0">
                <a:solidFill>
                  <a:srgbClr val="05437A"/>
                </a:solidFill>
                <a:latin typeface="Helvetica Neue"/>
              </a:rPr>
              <a:t>/</a:t>
            </a:r>
            <a:r>
              <a:rPr lang="ru-RU" sz="2400" dirty="0">
                <a:solidFill>
                  <a:srgbClr val="05437A"/>
                </a:solidFill>
                <a:latin typeface="Helvetica Neue"/>
              </a:rPr>
              <a:t>Учет брикетов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3112B9-A05D-4FEB-B3EB-E71DE2953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28" y="3281884"/>
            <a:ext cx="1483284" cy="4045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82EF7A-165D-49E8-817C-74951201D0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690" y="2984004"/>
            <a:ext cx="885627" cy="8038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CE1B7E-DDA4-4F1F-9824-F2BFD10F2D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0906" y="2118820"/>
            <a:ext cx="720080" cy="720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C58628-EAA1-4E58-ACEF-F252E9511A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8869" y="1838584"/>
            <a:ext cx="1333754" cy="10003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CB27ED-2180-45C9-A12E-0ACAEFBE8C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0506" y="2118820"/>
            <a:ext cx="720080" cy="7200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655A3F-C470-4B48-AE9F-FBF007C7CE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718" y="3264240"/>
            <a:ext cx="720080" cy="7200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80F8F63-5C6A-44ED-9DAC-5B71F8CDEC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0681" y="2984004"/>
            <a:ext cx="1333754" cy="10003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21678E7-F2BD-4264-A9E4-C1E91CF40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2318" y="3264240"/>
            <a:ext cx="720080" cy="72008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4F486D1-FE4A-4B0B-AC58-7626933BFF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0906" y="4341141"/>
            <a:ext cx="720080" cy="7200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041184-C875-4CB9-A446-BC740D7CCE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8869" y="4060905"/>
            <a:ext cx="1333754" cy="10003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6980614-460E-4A1B-949B-14E1D1A455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0506" y="4341141"/>
            <a:ext cx="720080" cy="72008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F0332A8-3415-4F04-88D8-FBC722651C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2914" y="1061880"/>
            <a:ext cx="1062490" cy="1339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E3BA7D-397F-4767-BB8E-C0D24FC67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8450" y="5126289"/>
            <a:ext cx="1079416" cy="102739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BD094F8-F439-4745-AC58-6EE4C22A01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00462" y="3141559"/>
            <a:ext cx="1469835" cy="9261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BBFD0A3-6C5E-47E4-9A9E-5186E463B5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3226" y="3609210"/>
            <a:ext cx="497431" cy="4974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FD56D2-2EB0-4263-B9D5-092D79F13B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1191" y="3413895"/>
            <a:ext cx="960106" cy="72008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B1FCDD1-FB49-4138-B89A-B48F0819A8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1831" y="3609634"/>
            <a:ext cx="497431" cy="497431"/>
          </a:xfrm>
          <a:prstGeom prst="rect">
            <a:avLst/>
          </a:prstGeom>
        </p:spPr>
      </p:pic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23807A8C-CF4B-428B-8304-F6B955C2DC4F}"/>
              </a:ext>
            </a:extLst>
          </p:cNvPr>
          <p:cNvCxnSpPr>
            <a:cxnSpLocks/>
          </p:cNvCxnSpPr>
          <p:nvPr/>
        </p:nvCxnSpPr>
        <p:spPr>
          <a:xfrm flipV="1">
            <a:off x="8854159" y="2376845"/>
            <a:ext cx="0" cy="618702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F7960B22-431E-4307-A090-2257739477FB}"/>
              </a:ext>
            </a:extLst>
          </p:cNvPr>
          <p:cNvCxnSpPr>
            <a:cxnSpLocks/>
          </p:cNvCxnSpPr>
          <p:nvPr/>
        </p:nvCxnSpPr>
        <p:spPr>
          <a:xfrm flipV="1">
            <a:off x="8885140" y="4298544"/>
            <a:ext cx="0" cy="618702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0D2487BB-9DB2-40D9-A3D9-BB658458B1EF}"/>
              </a:ext>
            </a:extLst>
          </p:cNvPr>
          <p:cNvCxnSpPr>
            <a:cxnSpLocks/>
          </p:cNvCxnSpPr>
          <p:nvPr/>
        </p:nvCxnSpPr>
        <p:spPr>
          <a:xfrm>
            <a:off x="10052390" y="3789344"/>
            <a:ext cx="648072" cy="0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0616613-43DE-4871-B042-03A667B462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4577" y="3686416"/>
            <a:ext cx="742950" cy="35242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562BCAF-1CB9-46E3-B25F-EA8D46B5FB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15746" y="5639987"/>
            <a:ext cx="497091" cy="925142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1D093723-2CA8-4945-B5FB-EFE896134258}"/>
              </a:ext>
            </a:extLst>
          </p:cNvPr>
          <p:cNvSpPr/>
          <p:nvPr/>
        </p:nvSpPr>
        <p:spPr>
          <a:xfrm>
            <a:off x="1966861" y="2682253"/>
            <a:ext cx="778438" cy="31329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КПП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CCE10DA3-E549-4510-860C-A2B0BA1E0063}"/>
              </a:ext>
            </a:extLst>
          </p:cNvPr>
          <p:cNvSpPr/>
          <p:nvPr/>
        </p:nvSpPr>
        <p:spPr>
          <a:xfrm>
            <a:off x="3886278" y="1428171"/>
            <a:ext cx="1689318" cy="31329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Весовая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C1C30519-B53B-4A1C-A67A-18455233DF76}"/>
              </a:ext>
            </a:extLst>
          </p:cNvPr>
          <p:cNvSpPr/>
          <p:nvPr/>
        </p:nvSpPr>
        <p:spPr>
          <a:xfrm>
            <a:off x="4348869" y="5354396"/>
            <a:ext cx="1870357" cy="497431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Административный корпус</a:t>
            </a:r>
            <a:r>
              <a:rPr lang="en-US" sz="1400" dirty="0">
                <a:solidFill>
                  <a:srgbClr val="035C8B"/>
                </a:solidFill>
              </a:rPr>
              <a:t>/</a:t>
            </a:r>
            <a:r>
              <a:rPr lang="ru-RU" sz="1400" dirty="0">
                <a:solidFill>
                  <a:srgbClr val="035C8B"/>
                </a:solidFill>
              </a:rPr>
              <a:t>ЦОД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E887A8E6-F6F7-473C-AB83-59E669DC6590}"/>
              </a:ext>
            </a:extLst>
          </p:cNvPr>
          <p:cNvSpPr/>
          <p:nvPr/>
        </p:nvSpPr>
        <p:spPr>
          <a:xfrm>
            <a:off x="8009500" y="632128"/>
            <a:ext cx="1689318" cy="497425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Инфраструктура Объекта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4AEA08C3-DD92-4645-8AB8-A2789B82A51A}"/>
              </a:ext>
            </a:extLst>
          </p:cNvPr>
          <p:cNvSpPr/>
          <p:nvPr/>
        </p:nvSpPr>
        <p:spPr>
          <a:xfrm>
            <a:off x="7941563" y="3100743"/>
            <a:ext cx="1984437" cy="299848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технологические весы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2C6CEB26-FFFB-4B7C-9B2D-DD3831BFCE9E}"/>
              </a:ext>
            </a:extLst>
          </p:cNvPr>
          <p:cNvSpPr/>
          <p:nvPr/>
        </p:nvSpPr>
        <p:spPr>
          <a:xfrm>
            <a:off x="754185" y="1049321"/>
            <a:ext cx="1597399" cy="61117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Управление Объектом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2" name="Рисунок 81" descr="Облачные вычисления">
            <a:extLst>
              <a:ext uri="{FF2B5EF4-FFF2-40B4-BE49-F238E27FC236}">
                <a16:creationId xmlns:a16="http://schemas.microsoft.com/office/drawing/2014/main" id="{58025288-81CD-4275-A1F5-D4077BC659E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07613" y="1686045"/>
            <a:ext cx="317479" cy="317479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C67F754E-9E04-417F-A41F-8EFFFE664553}"/>
              </a:ext>
            </a:extLst>
          </p:cNvPr>
          <p:cNvGrpSpPr/>
          <p:nvPr/>
        </p:nvGrpSpPr>
        <p:grpSpPr>
          <a:xfrm>
            <a:off x="4936812" y="2838900"/>
            <a:ext cx="778425" cy="726159"/>
            <a:chOff x="3670819" y="5117373"/>
            <a:chExt cx="940919" cy="781696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557CF070-BFB6-482C-8FDA-FDA3F0396728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07" name="Блок-схема: узел 106">
                <a:extLst>
                  <a:ext uri="{FF2B5EF4-FFF2-40B4-BE49-F238E27FC236}">
                    <a16:creationId xmlns:a16="http://schemas.microsoft.com/office/drawing/2014/main" id="{C07D1ECF-11A2-456A-B15D-2A60E8FC8DA4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Блок-схема: узел 107">
                <a:extLst>
                  <a:ext uri="{FF2B5EF4-FFF2-40B4-BE49-F238E27FC236}">
                    <a16:creationId xmlns:a16="http://schemas.microsoft.com/office/drawing/2014/main" id="{0DC36F4E-8B81-4B78-8237-1DE5C3899754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6" name="Рисунок 105" descr="Программист">
              <a:extLst>
                <a:ext uri="{FF2B5EF4-FFF2-40B4-BE49-F238E27FC236}">
                  <a16:creationId xmlns:a16="http://schemas.microsoft.com/office/drawing/2014/main" id="{F11C44F5-C789-48BB-B201-FE13E8F46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664E3D2A-E049-4AE3-BFEA-7556E387F727}"/>
              </a:ext>
            </a:extLst>
          </p:cNvPr>
          <p:cNvGrpSpPr/>
          <p:nvPr/>
        </p:nvGrpSpPr>
        <p:grpSpPr>
          <a:xfrm>
            <a:off x="9271718" y="4150839"/>
            <a:ext cx="778425" cy="726159"/>
            <a:chOff x="3670819" y="5117373"/>
            <a:chExt cx="940919" cy="781696"/>
          </a:xfrm>
        </p:grpSpPr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id="{56C67683-4864-4759-8BB6-D1EAFB16DDC5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17" name="Блок-схема: узел 116">
                <a:extLst>
                  <a:ext uri="{FF2B5EF4-FFF2-40B4-BE49-F238E27FC236}">
                    <a16:creationId xmlns:a16="http://schemas.microsoft.com/office/drawing/2014/main" id="{0C2DE771-87BF-4504-A756-43775077AF19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Блок-схема: узел 117">
                <a:extLst>
                  <a:ext uri="{FF2B5EF4-FFF2-40B4-BE49-F238E27FC236}">
                    <a16:creationId xmlns:a16="http://schemas.microsoft.com/office/drawing/2014/main" id="{0ADCEA16-9DD8-4BFD-A450-4F03DA97354C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6" name="Рисунок 115" descr="Программист">
              <a:extLst>
                <a:ext uri="{FF2B5EF4-FFF2-40B4-BE49-F238E27FC236}">
                  <a16:creationId xmlns:a16="http://schemas.microsoft.com/office/drawing/2014/main" id="{236D29EB-15CA-4304-96B4-F9D44643D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EB307301-11AB-4E95-839E-E1B76A19E1BB}"/>
              </a:ext>
            </a:extLst>
          </p:cNvPr>
          <p:cNvGrpSpPr/>
          <p:nvPr/>
        </p:nvGrpSpPr>
        <p:grpSpPr>
          <a:xfrm>
            <a:off x="5563005" y="5860415"/>
            <a:ext cx="808436" cy="720080"/>
            <a:chOff x="3670819" y="5117373"/>
            <a:chExt cx="940919" cy="781696"/>
          </a:xfrm>
        </p:grpSpPr>
        <p:grpSp>
          <p:nvGrpSpPr>
            <p:cNvPr id="120" name="Группа 119">
              <a:extLst>
                <a:ext uri="{FF2B5EF4-FFF2-40B4-BE49-F238E27FC236}">
                  <a16:creationId xmlns:a16="http://schemas.microsoft.com/office/drawing/2014/main" id="{0E2A16CD-23C4-4BE0-B6F1-DF13CF6C201A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22" name="Блок-схема: узел 121">
                <a:extLst>
                  <a:ext uri="{FF2B5EF4-FFF2-40B4-BE49-F238E27FC236}">
                    <a16:creationId xmlns:a16="http://schemas.microsoft.com/office/drawing/2014/main" id="{B952E1DE-891C-42D2-B020-3B3720A2BEB7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Блок-схема: узел 122">
                <a:extLst>
                  <a:ext uri="{FF2B5EF4-FFF2-40B4-BE49-F238E27FC236}">
                    <a16:creationId xmlns:a16="http://schemas.microsoft.com/office/drawing/2014/main" id="{EC610438-5000-4879-ADF2-9C7F7E05792E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1" name="Рисунок 120" descr="Программист">
              <a:extLst>
                <a:ext uri="{FF2B5EF4-FFF2-40B4-BE49-F238E27FC236}">
                  <a16:creationId xmlns:a16="http://schemas.microsoft.com/office/drawing/2014/main" id="{A23ABBF3-3976-4189-8475-8F48A523A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DA633B97-F950-4D95-A5CA-9F83A201C36C}"/>
              </a:ext>
            </a:extLst>
          </p:cNvPr>
          <p:cNvGrpSpPr/>
          <p:nvPr/>
        </p:nvGrpSpPr>
        <p:grpSpPr>
          <a:xfrm>
            <a:off x="4130986" y="5850242"/>
            <a:ext cx="851757" cy="714888"/>
            <a:chOff x="2207815" y="5117373"/>
            <a:chExt cx="940919" cy="783339"/>
          </a:xfrm>
        </p:grpSpPr>
        <p:grpSp>
          <p:nvGrpSpPr>
            <p:cNvPr id="125" name="Группа 124">
              <a:extLst>
                <a:ext uri="{FF2B5EF4-FFF2-40B4-BE49-F238E27FC236}">
                  <a16:creationId xmlns:a16="http://schemas.microsoft.com/office/drawing/2014/main" id="{B5374CB5-9D69-4CC3-A550-CAC6886D7D53}"/>
                </a:ext>
              </a:extLst>
            </p:cNvPr>
            <p:cNvGrpSpPr/>
            <p:nvPr/>
          </p:nvGrpSpPr>
          <p:grpSpPr>
            <a:xfrm>
              <a:off x="2207815" y="5180783"/>
              <a:ext cx="940919" cy="719929"/>
              <a:chOff x="3337099" y="2700510"/>
              <a:chExt cx="940919" cy="719929"/>
            </a:xfrm>
          </p:grpSpPr>
          <p:sp>
            <p:nvSpPr>
              <p:cNvPr id="127" name="Блок-схема: узел 126">
                <a:extLst>
                  <a:ext uri="{FF2B5EF4-FFF2-40B4-BE49-F238E27FC236}">
                    <a16:creationId xmlns:a16="http://schemas.microsoft.com/office/drawing/2014/main" id="{6C7BF708-2466-45E1-B087-A0BC25922B7A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Блок-схема: узел 127">
                <a:extLst>
                  <a:ext uri="{FF2B5EF4-FFF2-40B4-BE49-F238E27FC236}">
                    <a16:creationId xmlns:a16="http://schemas.microsoft.com/office/drawing/2014/main" id="{AAA0EAD7-10E3-4270-A461-F9F182C4660A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6" name="Рисунок 125" descr="Офисный работник">
              <a:extLst>
                <a:ext uri="{FF2B5EF4-FFF2-40B4-BE49-F238E27FC236}">
                  <a16:creationId xmlns:a16="http://schemas.microsoft.com/office/drawing/2014/main" id="{717BEA9B-5F42-47A9-91A2-A17A1C243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305659" y="5117373"/>
              <a:ext cx="745232" cy="745232"/>
            </a:xfrm>
            <a:prstGeom prst="rect">
              <a:avLst/>
            </a:prstGeom>
          </p:spPr>
        </p:pic>
      </p:grp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8DB2C7B8-DD12-494C-B698-4747B8E4553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667823" y="1953741"/>
            <a:ext cx="352425" cy="219075"/>
          </a:xfrm>
          <a:prstGeom prst="rect">
            <a:avLst/>
          </a:prstGeom>
        </p:spPr>
      </p:pic>
      <p:pic>
        <p:nvPicPr>
          <p:cNvPr id="88" name="Рисунок 87" descr="Камера слежения">
            <a:extLst>
              <a:ext uri="{FF2B5EF4-FFF2-40B4-BE49-F238E27FC236}">
                <a16:creationId xmlns:a16="http://schemas.microsoft.com/office/drawing/2014/main" id="{9EE9F240-BE34-4FD2-9808-55F68E54D6A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407289" y="3736751"/>
            <a:ext cx="365868" cy="332772"/>
          </a:xfrm>
          <a:prstGeom prst="rect">
            <a:avLst/>
          </a:prstGeom>
        </p:spPr>
      </p:pic>
      <p:pic>
        <p:nvPicPr>
          <p:cNvPr id="89" name="Рисунок 88" descr="Радиоактивный">
            <a:extLst>
              <a:ext uri="{FF2B5EF4-FFF2-40B4-BE49-F238E27FC236}">
                <a16:creationId xmlns:a16="http://schemas.microsoft.com/office/drawing/2014/main" id="{14C1DB86-2CD4-40CE-8CB9-9FB6F581DD8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950339" y="3741340"/>
            <a:ext cx="326416" cy="326416"/>
          </a:xfrm>
          <a:prstGeom prst="rect">
            <a:avLst/>
          </a:prstGeom>
        </p:spPr>
      </p:pic>
      <p:pic>
        <p:nvPicPr>
          <p:cNvPr id="91" name="Рисунок 90" descr="Весы правосудия">
            <a:extLst>
              <a:ext uri="{FF2B5EF4-FFF2-40B4-BE49-F238E27FC236}">
                <a16:creationId xmlns:a16="http://schemas.microsoft.com/office/drawing/2014/main" id="{0DF9C4EA-2227-4FF1-AEA3-7283C157BF5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704240" y="2789916"/>
            <a:ext cx="344102" cy="344102"/>
          </a:xfrm>
          <a:prstGeom prst="rect">
            <a:avLst/>
          </a:prstGeom>
        </p:spPr>
      </p:pic>
      <p:pic>
        <p:nvPicPr>
          <p:cNvPr id="93" name="Рисунок 92" descr="Весы правосудия">
            <a:extLst>
              <a:ext uri="{FF2B5EF4-FFF2-40B4-BE49-F238E27FC236}">
                <a16:creationId xmlns:a16="http://schemas.microsoft.com/office/drawing/2014/main" id="{F72D7906-FEBF-4802-9A0D-F9B3212898A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982724" y="4029115"/>
            <a:ext cx="344102" cy="344102"/>
          </a:xfrm>
          <a:prstGeom prst="rect">
            <a:avLst/>
          </a:prstGeom>
        </p:spPr>
      </p:pic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F5B05D44-972D-4145-B568-FFDB9B7D04E0}"/>
              </a:ext>
            </a:extLst>
          </p:cNvPr>
          <p:cNvGrpSpPr/>
          <p:nvPr/>
        </p:nvGrpSpPr>
        <p:grpSpPr>
          <a:xfrm>
            <a:off x="10180070" y="1423739"/>
            <a:ext cx="778425" cy="726159"/>
            <a:chOff x="3670819" y="5117373"/>
            <a:chExt cx="940919" cy="781696"/>
          </a:xfrm>
        </p:grpSpPr>
        <p:grpSp>
          <p:nvGrpSpPr>
            <p:cNvPr id="141" name="Группа 140">
              <a:extLst>
                <a:ext uri="{FF2B5EF4-FFF2-40B4-BE49-F238E27FC236}">
                  <a16:creationId xmlns:a16="http://schemas.microsoft.com/office/drawing/2014/main" id="{CE215F8A-E3E0-4654-A05D-2F6100A08634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43" name="Блок-схема: узел 142">
                <a:extLst>
                  <a:ext uri="{FF2B5EF4-FFF2-40B4-BE49-F238E27FC236}">
                    <a16:creationId xmlns:a16="http://schemas.microsoft.com/office/drawing/2014/main" id="{7DBF0CC1-9957-402D-91B5-C0659F2D0669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Блок-схема: узел 143">
                <a:extLst>
                  <a:ext uri="{FF2B5EF4-FFF2-40B4-BE49-F238E27FC236}">
                    <a16:creationId xmlns:a16="http://schemas.microsoft.com/office/drawing/2014/main" id="{690B4338-280C-4D26-BB9B-8BC30F0B572C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42" name="Рисунок 141" descr="Программист">
              <a:extLst>
                <a:ext uri="{FF2B5EF4-FFF2-40B4-BE49-F238E27FC236}">
                  <a16:creationId xmlns:a16="http://schemas.microsoft.com/office/drawing/2014/main" id="{1FEABBB3-F3F9-458B-9EB7-310ADB394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pic>
        <p:nvPicPr>
          <p:cNvPr id="97" name="Рисунок 96" descr="Весы правосудия">
            <a:extLst>
              <a:ext uri="{FF2B5EF4-FFF2-40B4-BE49-F238E27FC236}">
                <a16:creationId xmlns:a16="http://schemas.microsoft.com/office/drawing/2014/main" id="{F0ABAB03-0748-4345-9ECF-2E0B88A7E30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823475" y="1222999"/>
            <a:ext cx="344102" cy="34410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11DF772D-C788-43A8-9631-5F7BFCF1DF5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17" y="5053981"/>
            <a:ext cx="299848" cy="299848"/>
          </a:xfrm>
          <a:prstGeom prst="rect">
            <a:avLst/>
          </a:prstGeom>
          <a:ln>
            <a:solidFill>
              <a:srgbClr val="6DC03A"/>
            </a:solidFill>
          </a:ln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BF37D979-B282-4F3B-BA2D-8BD4257BD53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75" y="3051831"/>
            <a:ext cx="299848" cy="299848"/>
          </a:xfrm>
          <a:prstGeom prst="rect">
            <a:avLst/>
          </a:prstGeom>
          <a:ln>
            <a:solidFill>
              <a:srgbClr val="6DC03A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49892F-018C-428D-B79A-A5194AA258BF}"/>
              </a:ext>
            </a:extLst>
          </p:cNvPr>
          <p:cNvSpPr/>
          <p:nvPr/>
        </p:nvSpPr>
        <p:spPr>
          <a:xfrm>
            <a:off x="357092" y="1129552"/>
            <a:ext cx="7362577" cy="4801747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0C9FFFB-39C9-4061-9C82-7522DF951848}"/>
              </a:ext>
            </a:extLst>
          </p:cNvPr>
          <p:cNvSpPr/>
          <p:nvPr/>
        </p:nvSpPr>
        <p:spPr>
          <a:xfrm flipV="1">
            <a:off x="3563307" y="4089516"/>
            <a:ext cx="7933294" cy="2661613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F7A7EB-8D59-4E8F-830B-4CCDBF13FC7B}"/>
              </a:ext>
            </a:extLst>
          </p:cNvPr>
          <p:cNvSpPr/>
          <p:nvPr/>
        </p:nvSpPr>
        <p:spPr>
          <a:xfrm>
            <a:off x="7135109" y="651272"/>
            <a:ext cx="2561830" cy="2002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A81EC33-A68C-48BD-920C-EC6C2F2BBB19}"/>
              </a:ext>
            </a:extLst>
          </p:cNvPr>
          <p:cNvSpPr/>
          <p:nvPr/>
        </p:nvSpPr>
        <p:spPr>
          <a:xfrm>
            <a:off x="195772" y="562707"/>
            <a:ext cx="3029092" cy="2002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F53EBE2-1EC7-40B7-B300-FF5E5319FE68}"/>
              </a:ext>
            </a:extLst>
          </p:cNvPr>
          <p:cNvSpPr/>
          <p:nvPr/>
        </p:nvSpPr>
        <p:spPr>
          <a:xfrm>
            <a:off x="218881" y="2948910"/>
            <a:ext cx="1441419" cy="1475011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75541C0-B163-4A2E-9038-ED87AC14FD25}"/>
              </a:ext>
            </a:extLst>
          </p:cNvPr>
          <p:cNvSpPr/>
          <p:nvPr/>
        </p:nvSpPr>
        <p:spPr>
          <a:xfrm>
            <a:off x="7646941" y="2559456"/>
            <a:ext cx="4497731" cy="2236243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D44821F-EA1D-4663-A773-553D6F6AA4C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110" y="1561209"/>
            <a:ext cx="416612" cy="416612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19BCE8A-A6B0-491A-AB87-2E6240B8EC76}"/>
              </a:ext>
            </a:extLst>
          </p:cNvPr>
          <p:cNvSpPr/>
          <p:nvPr/>
        </p:nvSpPr>
        <p:spPr>
          <a:xfrm>
            <a:off x="7908876" y="628012"/>
            <a:ext cx="1884640" cy="792009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9ADDC8AB-FC33-4688-922F-560076E03DE9}"/>
              </a:ext>
            </a:extLst>
          </p:cNvPr>
          <p:cNvSpPr/>
          <p:nvPr/>
        </p:nvSpPr>
        <p:spPr>
          <a:xfrm>
            <a:off x="9147506" y="921093"/>
            <a:ext cx="2244610" cy="17032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Текст 2">
            <a:extLst>
              <a:ext uri="{FF2B5EF4-FFF2-40B4-BE49-F238E27FC236}">
                <a16:creationId xmlns:a16="http://schemas.microsoft.com/office/drawing/2014/main" id="{53562343-02A8-4997-B952-65E927202777}"/>
              </a:ext>
            </a:extLst>
          </p:cNvPr>
          <p:cNvSpPr txBox="1">
            <a:spLocks/>
          </p:cNvSpPr>
          <p:nvPr/>
        </p:nvSpPr>
        <p:spPr>
          <a:xfrm>
            <a:off x="1196554" y="1940437"/>
            <a:ext cx="3600357" cy="1938782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171450" indent="-171450">
              <a:buBlip>
                <a:blip r:embed="rId31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Учет выработки и отгрузки вторсырья.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1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Складской учет вторсырья по морфологии.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1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Маркировка брикетов.</a:t>
            </a:r>
          </a:p>
          <a:p>
            <a:pPr marL="171450" indent="-171450">
              <a:buBlip>
                <a:blip r:embed="rId31"/>
              </a:buBlip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1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Сканирование данных о брикетах по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QR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или штрих-коду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8" name="Picture 2" descr="Расчет тензодатчиков на платформенные весы - производство и продажа  компонентов для весов и весовых систем">
            <a:extLst>
              <a:ext uri="{FF2B5EF4-FFF2-40B4-BE49-F238E27FC236}">
                <a16:creationId xmlns:a16="http://schemas.microsoft.com/office/drawing/2014/main" id="{27FA7494-46F8-4E33-B478-13389D47B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905" y="2873701"/>
            <a:ext cx="1886801" cy="852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2DAA92E6-8552-4EA0-B5D1-7AF78D3717DA}"/>
              </a:ext>
            </a:extLst>
          </p:cNvPr>
          <p:cNvCxnSpPr/>
          <p:nvPr/>
        </p:nvCxnSpPr>
        <p:spPr>
          <a:xfrm flipV="1">
            <a:off x="219548" y="728282"/>
            <a:ext cx="1196973" cy="6511"/>
          </a:xfrm>
          <a:prstGeom prst="line">
            <a:avLst/>
          </a:prstGeom>
          <a:ln w="95250" cap="rnd">
            <a:solidFill>
              <a:srgbClr val="1DC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07DD898-A631-438C-942F-56F7945D2E81}"/>
              </a:ext>
            </a:extLst>
          </p:cNvPr>
          <p:cNvSpPr txBox="1"/>
          <p:nvPr/>
        </p:nvSpPr>
        <p:spPr>
          <a:xfrm>
            <a:off x="404638" y="1334105"/>
            <a:ext cx="3776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DC328"/>
                </a:solidFill>
                <a:latin typeface="Oswald SemiBold" pitchFamily="2" charset="-52"/>
              </a:rPr>
              <a:t>Основной функционал кластера: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BE44BD9-C5C1-4E29-B61F-D72945821C9B}"/>
              </a:ext>
            </a:extLst>
          </p:cNvPr>
          <p:cNvSpPr txBox="1"/>
          <p:nvPr/>
        </p:nvSpPr>
        <p:spPr>
          <a:xfrm>
            <a:off x="465865" y="4153292"/>
            <a:ext cx="4752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DC328"/>
                </a:solidFill>
                <a:latin typeface="Oswald SemiBold" pitchFamily="2" charset="-52"/>
              </a:rPr>
              <a:t>Оборудование весового кластера:</a:t>
            </a:r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FD5CF472-CDAB-4950-8B21-3534CBA7215E}"/>
              </a:ext>
            </a:extLst>
          </p:cNvPr>
          <p:cNvSpPr txBox="1">
            <a:spLocks/>
          </p:cNvSpPr>
          <p:nvPr/>
        </p:nvSpPr>
        <p:spPr>
          <a:xfrm>
            <a:off x="649293" y="4744691"/>
            <a:ext cx="3600357" cy="1384785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171450" indent="-171450">
              <a:buBlip>
                <a:blip r:embed="rId31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Платформенные весы.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1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АРМ весовщика.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1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Сканер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</a:rPr>
              <a:t>QR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или штрих-кодов.</a:t>
            </a:r>
          </a:p>
          <a:p>
            <a:pPr marL="171450" indent="-171450">
              <a:buBlip>
                <a:blip r:embed="rId31"/>
              </a:buBlip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32520041-A358-4D88-A7AD-CC7180116B2E}"/>
              </a:ext>
            </a:extLst>
          </p:cNvPr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70" y="3974005"/>
            <a:ext cx="2800722" cy="230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CCA477E8-34B2-4740-86A9-E841419AE635}"/>
              </a:ext>
            </a:extLst>
          </p:cNvPr>
          <p:cNvPicPr/>
          <p:nvPr/>
        </p:nvPicPr>
        <p:blipFill>
          <a:blip r:embed="rId34"/>
          <a:stretch>
            <a:fillRect/>
          </a:stretch>
        </p:blipFill>
        <p:spPr>
          <a:xfrm>
            <a:off x="7908098" y="3984626"/>
            <a:ext cx="3847576" cy="2283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08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9416385" y="-3131835"/>
            <a:ext cx="3910645" cy="412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3302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75" l="3500" r="97333">
                        <a14:foregroundMark x1="34000" y1="60640" x2="34000" y2="60640"/>
                        <a14:foregroundMark x1="20167" y1="71940" x2="20167" y2="71940"/>
                        <a14:foregroundMark x1="15167" y1="34652" x2="15167" y2="34652"/>
                        <a14:foregroundMark x1="33333" y1="71186" x2="33333" y2="71186"/>
                        <a14:foregroundMark x1="44000" y1="65160" x2="44000" y2="65160"/>
                        <a14:foregroundMark x1="49833" y1="64407" x2="49833" y2="64407"/>
                        <a14:foregroundMark x1="46833" y1="58380" x2="46833" y2="58380"/>
                        <a14:foregroundMark x1="43000" y1="56874" x2="43000" y2="56874"/>
                        <a14:foregroundMark x1="44000" y1="39548" x2="44000" y2="39548"/>
                        <a14:foregroundMark x1="49167" y1="38418" x2="49167" y2="38418"/>
                        <a14:foregroundMark x1="55500" y1="36911" x2="55500" y2="36911"/>
                        <a14:foregroundMark x1="60500" y1="66667" x2="60500" y2="66667"/>
                        <a14:foregroundMark x1="68000" y1="67797" x2="68000" y2="67797"/>
                        <a14:foregroundMark x1="75000" y1="65160" x2="75000" y2="65160"/>
                        <a14:foregroundMark x1="74333" y1="57250" x2="74333" y2="57250"/>
                        <a14:foregroundMark x1="78000" y1="57627" x2="78000" y2="57627"/>
                        <a14:foregroundMark x1="82333" y1="56874" x2="82333" y2="56874"/>
                        <a14:foregroundMark x1="29000" y1="26742" x2="29000" y2="26742"/>
                        <a14:foregroundMark x1="34667" y1="28249" x2="34667" y2="28249"/>
                        <a14:foregroundMark x1="35000" y1="40678" x2="35000" y2="40678"/>
                        <a14:backgroundMark x1="59167" y1="61017" x2="59167" y2="61017"/>
                        <a14:backgroundMark x1="31500" y1="30132" x2="31500" y2="3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67" y="-57797"/>
            <a:ext cx="1992130" cy="881518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9B2CE42A-59AB-FD42-83B3-53B4B8F6740A}"/>
              </a:ext>
            </a:extLst>
          </p:cNvPr>
          <p:cNvSpPr txBox="1"/>
          <p:nvPr/>
        </p:nvSpPr>
        <p:spPr>
          <a:xfrm>
            <a:off x="11695038" y="6357789"/>
            <a:ext cx="510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92D050"/>
                </a:solidFill>
                <a:latin typeface="Helvetica Neue"/>
                <a:ea typeface="Helvetica Neue Medium" panose="02000503000000020004" pitchFamily="2" charset="0"/>
                <a:cs typeface="Helvetica Neue Medium" panose="02000503000000020004" pitchFamily="2" charset="0"/>
              </a:rPr>
              <a:t>11</a:t>
            </a: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0E14B50-F662-4898-AE75-B534476A6CAA}"/>
              </a:ext>
            </a:extLst>
          </p:cNvPr>
          <p:cNvSpPr txBox="1">
            <a:spLocks/>
          </p:cNvSpPr>
          <p:nvPr/>
        </p:nvSpPr>
        <p:spPr>
          <a:xfrm>
            <a:off x="12291022" y="7002126"/>
            <a:ext cx="446285" cy="23806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314252-5698-4205-A53F-BE7D9F186DFD}" type="slidenum">
              <a:rPr lang="ru-RU" smtClean="0">
                <a:latin typeface="Helvetica Neue"/>
              </a:rPr>
              <a:pPr/>
              <a:t>11</a:t>
            </a:fld>
            <a:endParaRPr lang="ru-RU" dirty="0">
              <a:latin typeface="Helvetica Neue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D21AB82E-FF2F-4195-9AEC-85EB2CF11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3037" y1="75430" x2="13037" y2="75430"/>
                        <a14:foregroundMark x1="13185" y1="75676" x2="13185" y2="75676"/>
                        <a14:foregroundMark x1="13185" y1="75676" x2="13185" y2="75676"/>
                        <a14:backgroundMark x1="52889" y1="19410" x2="52889" y2="19410"/>
                        <a14:backgroundMark x1="86667" y1="7371" x2="86667" y2="7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836" y="7821488"/>
            <a:ext cx="4469672" cy="26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54EACE2-D9FB-468D-9149-0FB83FFB6B36}"/>
              </a:ext>
            </a:extLst>
          </p:cNvPr>
          <p:cNvSpPr txBox="1">
            <a:spLocks/>
          </p:cNvSpPr>
          <p:nvPr/>
        </p:nvSpPr>
        <p:spPr>
          <a:xfrm>
            <a:off x="360138" y="42775"/>
            <a:ext cx="9372071" cy="497431"/>
          </a:xfrm>
          <a:prstGeom prst="rect">
            <a:avLst/>
          </a:prstGeom>
        </p:spPr>
        <p:txBody>
          <a:bodyPr vert="horz" lIns="104306" tIns="52153" rIns="104306" bIns="52153" rtlCol="0" anchor="t" anchorCtr="0">
            <a:noAutofit/>
          </a:bodyPr>
          <a:lstStyle>
            <a:lvl1pPr algn="l" defTabSz="104305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100" b="1" i="0" kern="1200" baseline="0">
                <a:solidFill>
                  <a:srgbClr val="115892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ru-RU" sz="2400" dirty="0">
                <a:solidFill>
                  <a:srgbClr val="05437A"/>
                </a:solidFill>
                <a:latin typeface="Helvetica Neue"/>
              </a:rPr>
              <a:t>Единая диспетчерская управления Объектом</a:t>
            </a:r>
            <a:r>
              <a:rPr lang="en-US" sz="2400" dirty="0">
                <a:solidFill>
                  <a:srgbClr val="05437A"/>
                </a:solidFill>
                <a:latin typeface="Helvetica Neue"/>
              </a:rPr>
              <a:t>/</a:t>
            </a:r>
            <a:r>
              <a:rPr lang="ru-RU" sz="2400" dirty="0">
                <a:solidFill>
                  <a:srgbClr val="05437A"/>
                </a:solidFill>
                <a:latin typeface="Helvetica Neue"/>
              </a:rPr>
              <a:t>ЦОД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3112B9-A05D-4FEB-B3EB-E71DE2953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28" y="3281884"/>
            <a:ext cx="1483284" cy="4045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82EF7A-165D-49E8-817C-74951201D0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690" y="2984004"/>
            <a:ext cx="885627" cy="8038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CE1B7E-DDA4-4F1F-9824-F2BFD10F2D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0906" y="2118820"/>
            <a:ext cx="720080" cy="720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C58628-EAA1-4E58-ACEF-F252E9511A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8869" y="1838584"/>
            <a:ext cx="1333754" cy="10003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CB27ED-2180-45C9-A12E-0ACAEFBE8C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0506" y="2118820"/>
            <a:ext cx="720080" cy="7200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655A3F-C470-4B48-AE9F-FBF007C7CE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718" y="3264240"/>
            <a:ext cx="720080" cy="7200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80F8F63-5C6A-44ED-9DAC-5B71F8CDEC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0681" y="2984004"/>
            <a:ext cx="1333754" cy="10003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21678E7-F2BD-4264-A9E4-C1E91CF40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2318" y="3264240"/>
            <a:ext cx="720080" cy="72008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4F486D1-FE4A-4B0B-AC58-7626933BFF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0906" y="4341141"/>
            <a:ext cx="720080" cy="7200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041184-C875-4CB9-A446-BC740D7CCE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8869" y="4060905"/>
            <a:ext cx="1333754" cy="10003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6980614-460E-4A1B-949B-14E1D1A455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0506" y="4341141"/>
            <a:ext cx="720080" cy="72008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F0332A8-3415-4F04-88D8-FBC722651C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2914" y="1061880"/>
            <a:ext cx="1062490" cy="1339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E3BA7D-397F-4767-BB8E-C0D24FC67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8450" y="5126289"/>
            <a:ext cx="1079416" cy="102739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BD094F8-F439-4745-AC58-6EE4C22A01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00462" y="3141559"/>
            <a:ext cx="1469835" cy="9261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BBFD0A3-6C5E-47E4-9A9E-5186E463B5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3226" y="3609210"/>
            <a:ext cx="497431" cy="4974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FD56D2-2EB0-4263-B9D5-092D79F13B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1191" y="3413895"/>
            <a:ext cx="960106" cy="72008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B1FCDD1-FB49-4138-B89A-B48F0819A8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1831" y="3609634"/>
            <a:ext cx="497431" cy="497431"/>
          </a:xfrm>
          <a:prstGeom prst="rect">
            <a:avLst/>
          </a:prstGeom>
        </p:spPr>
      </p:pic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23807A8C-CF4B-428B-8304-F6B955C2DC4F}"/>
              </a:ext>
            </a:extLst>
          </p:cNvPr>
          <p:cNvCxnSpPr>
            <a:cxnSpLocks/>
          </p:cNvCxnSpPr>
          <p:nvPr/>
        </p:nvCxnSpPr>
        <p:spPr>
          <a:xfrm flipV="1">
            <a:off x="8854159" y="2376845"/>
            <a:ext cx="0" cy="618702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F7960B22-431E-4307-A090-2257739477FB}"/>
              </a:ext>
            </a:extLst>
          </p:cNvPr>
          <p:cNvCxnSpPr>
            <a:cxnSpLocks/>
          </p:cNvCxnSpPr>
          <p:nvPr/>
        </p:nvCxnSpPr>
        <p:spPr>
          <a:xfrm flipV="1">
            <a:off x="8885140" y="4298544"/>
            <a:ext cx="0" cy="618702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0D2487BB-9DB2-40D9-A3D9-BB658458B1EF}"/>
              </a:ext>
            </a:extLst>
          </p:cNvPr>
          <p:cNvCxnSpPr>
            <a:cxnSpLocks/>
          </p:cNvCxnSpPr>
          <p:nvPr/>
        </p:nvCxnSpPr>
        <p:spPr>
          <a:xfrm>
            <a:off x="10052390" y="3789344"/>
            <a:ext cx="648072" cy="0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0616613-43DE-4871-B042-03A667B462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4577" y="3686416"/>
            <a:ext cx="742950" cy="352425"/>
          </a:xfrm>
          <a:prstGeom prst="rect">
            <a:avLst/>
          </a:prstGeom>
        </p:spPr>
      </p:pic>
      <p:sp>
        <p:nvSpPr>
          <p:cNvPr id="45" name="Пузырек для мыслей: облако 44">
            <a:extLst>
              <a:ext uri="{FF2B5EF4-FFF2-40B4-BE49-F238E27FC236}">
                <a16:creationId xmlns:a16="http://schemas.microsoft.com/office/drawing/2014/main" id="{B2A8DDA5-B102-4811-B7AF-B63C326FA8C0}"/>
              </a:ext>
            </a:extLst>
          </p:cNvPr>
          <p:cNvSpPr/>
          <p:nvPr/>
        </p:nvSpPr>
        <p:spPr>
          <a:xfrm>
            <a:off x="357092" y="779159"/>
            <a:ext cx="2418523" cy="1339661"/>
          </a:xfrm>
          <a:prstGeom prst="cloudCallout">
            <a:avLst>
              <a:gd name="adj1" fmla="val -152390"/>
              <a:gd name="adj2" fmla="val 120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elvetica Neue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562BCAF-1CB9-46E3-B25F-EA8D46B5FB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15746" y="5639987"/>
            <a:ext cx="497091" cy="925142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1D093723-2CA8-4945-B5FB-EFE896134258}"/>
              </a:ext>
            </a:extLst>
          </p:cNvPr>
          <p:cNvSpPr/>
          <p:nvPr/>
        </p:nvSpPr>
        <p:spPr>
          <a:xfrm>
            <a:off x="1966861" y="2682253"/>
            <a:ext cx="778438" cy="31329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КПП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CCE10DA3-E549-4510-860C-A2B0BA1E0063}"/>
              </a:ext>
            </a:extLst>
          </p:cNvPr>
          <p:cNvSpPr/>
          <p:nvPr/>
        </p:nvSpPr>
        <p:spPr>
          <a:xfrm>
            <a:off x="3886278" y="1428171"/>
            <a:ext cx="1689318" cy="31329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Весовая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C1C30519-B53B-4A1C-A67A-18455233DF76}"/>
              </a:ext>
            </a:extLst>
          </p:cNvPr>
          <p:cNvSpPr/>
          <p:nvPr/>
        </p:nvSpPr>
        <p:spPr>
          <a:xfrm>
            <a:off x="4348869" y="5354396"/>
            <a:ext cx="1870357" cy="497431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Административный корпус</a:t>
            </a:r>
            <a:r>
              <a:rPr lang="en-US" sz="1400" dirty="0">
                <a:solidFill>
                  <a:srgbClr val="035C8B"/>
                </a:solidFill>
              </a:rPr>
              <a:t>/</a:t>
            </a:r>
            <a:r>
              <a:rPr lang="ru-RU" sz="1400" dirty="0">
                <a:solidFill>
                  <a:srgbClr val="035C8B"/>
                </a:solidFill>
              </a:rPr>
              <a:t>ЦОД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E887A8E6-F6F7-473C-AB83-59E669DC6590}"/>
              </a:ext>
            </a:extLst>
          </p:cNvPr>
          <p:cNvSpPr/>
          <p:nvPr/>
        </p:nvSpPr>
        <p:spPr>
          <a:xfrm>
            <a:off x="8009500" y="632128"/>
            <a:ext cx="1689318" cy="497425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Инфраструктура Объекта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4AEA08C3-DD92-4645-8AB8-A2789B82A51A}"/>
              </a:ext>
            </a:extLst>
          </p:cNvPr>
          <p:cNvSpPr/>
          <p:nvPr/>
        </p:nvSpPr>
        <p:spPr>
          <a:xfrm>
            <a:off x="7941563" y="3100743"/>
            <a:ext cx="1984437" cy="299848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технологические весы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2C6CEB26-FFFB-4B7C-9B2D-DD3831BFCE9E}"/>
              </a:ext>
            </a:extLst>
          </p:cNvPr>
          <p:cNvSpPr/>
          <p:nvPr/>
        </p:nvSpPr>
        <p:spPr>
          <a:xfrm>
            <a:off x="754185" y="1049321"/>
            <a:ext cx="1597399" cy="61117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Управление Объектом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2" name="Рисунок 81" descr="Облачные вычисления">
            <a:extLst>
              <a:ext uri="{FF2B5EF4-FFF2-40B4-BE49-F238E27FC236}">
                <a16:creationId xmlns:a16="http://schemas.microsoft.com/office/drawing/2014/main" id="{58025288-81CD-4275-A1F5-D4077BC659E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07613" y="1686045"/>
            <a:ext cx="317479" cy="317479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C67F754E-9E04-417F-A41F-8EFFFE664553}"/>
              </a:ext>
            </a:extLst>
          </p:cNvPr>
          <p:cNvGrpSpPr/>
          <p:nvPr/>
        </p:nvGrpSpPr>
        <p:grpSpPr>
          <a:xfrm>
            <a:off x="4936812" y="2838900"/>
            <a:ext cx="778425" cy="726159"/>
            <a:chOff x="3670819" y="5117373"/>
            <a:chExt cx="940919" cy="781696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557CF070-BFB6-482C-8FDA-FDA3F0396728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07" name="Блок-схема: узел 106">
                <a:extLst>
                  <a:ext uri="{FF2B5EF4-FFF2-40B4-BE49-F238E27FC236}">
                    <a16:creationId xmlns:a16="http://schemas.microsoft.com/office/drawing/2014/main" id="{C07D1ECF-11A2-456A-B15D-2A60E8FC8DA4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Блок-схема: узел 107">
                <a:extLst>
                  <a:ext uri="{FF2B5EF4-FFF2-40B4-BE49-F238E27FC236}">
                    <a16:creationId xmlns:a16="http://schemas.microsoft.com/office/drawing/2014/main" id="{0DC36F4E-8B81-4B78-8237-1DE5C3899754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6" name="Рисунок 105" descr="Программист">
              <a:extLst>
                <a:ext uri="{FF2B5EF4-FFF2-40B4-BE49-F238E27FC236}">
                  <a16:creationId xmlns:a16="http://schemas.microsoft.com/office/drawing/2014/main" id="{F11C44F5-C789-48BB-B201-FE13E8F46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664E3D2A-E049-4AE3-BFEA-7556E387F727}"/>
              </a:ext>
            </a:extLst>
          </p:cNvPr>
          <p:cNvGrpSpPr/>
          <p:nvPr/>
        </p:nvGrpSpPr>
        <p:grpSpPr>
          <a:xfrm>
            <a:off x="9271718" y="4150839"/>
            <a:ext cx="778425" cy="726159"/>
            <a:chOff x="3670819" y="5117373"/>
            <a:chExt cx="940919" cy="781696"/>
          </a:xfrm>
        </p:grpSpPr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id="{56C67683-4864-4759-8BB6-D1EAFB16DDC5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17" name="Блок-схема: узел 116">
                <a:extLst>
                  <a:ext uri="{FF2B5EF4-FFF2-40B4-BE49-F238E27FC236}">
                    <a16:creationId xmlns:a16="http://schemas.microsoft.com/office/drawing/2014/main" id="{0C2DE771-87BF-4504-A756-43775077AF19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Блок-схема: узел 117">
                <a:extLst>
                  <a:ext uri="{FF2B5EF4-FFF2-40B4-BE49-F238E27FC236}">
                    <a16:creationId xmlns:a16="http://schemas.microsoft.com/office/drawing/2014/main" id="{0ADCEA16-9DD8-4BFD-A450-4F03DA97354C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6" name="Рисунок 115" descr="Программист">
              <a:extLst>
                <a:ext uri="{FF2B5EF4-FFF2-40B4-BE49-F238E27FC236}">
                  <a16:creationId xmlns:a16="http://schemas.microsoft.com/office/drawing/2014/main" id="{236D29EB-15CA-4304-96B4-F9D44643D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EB307301-11AB-4E95-839E-E1B76A19E1BB}"/>
              </a:ext>
            </a:extLst>
          </p:cNvPr>
          <p:cNvGrpSpPr/>
          <p:nvPr/>
        </p:nvGrpSpPr>
        <p:grpSpPr>
          <a:xfrm>
            <a:off x="5563005" y="5860415"/>
            <a:ext cx="808436" cy="720080"/>
            <a:chOff x="3670819" y="5117373"/>
            <a:chExt cx="940919" cy="781696"/>
          </a:xfrm>
        </p:grpSpPr>
        <p:grpSp>
          <p:nvGrpSpPr>
            <p:cNvPr id="120" name="Группа 119">
              <a:extLst>
                <a:ext uri="{FF2B5EF4-FFF2-40B4-BE49-F238E27FC236}">
                  <a16:creationId xmlns:a16="http://schemas.microsoft.com/office/drawing/2014/main" id="{0E2A16CD-23C4-4BE0-B6F1-DF13CF6C201A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22" name="Блок-схема: узел 121">
                <a:extLst>
                  <a:ext uri="{FF2B5EF4-FFF2-40B4-BE49-F238E27FC236}">
                    <a16:creationId xmlns:a16="http://schemas.microsoft.com/office/drawing/2014/main" id="{B952E1DE-891C-42D2-B020-3B3720A2BEB7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Блок-схема: узел 122">
                <a:extLst>
                  <a:ext uri="{FF2B5EF4-FFF2-40B4-BE49-F238E27FC236}">
                    <a16:creationId xmlns:a16="http://schemas.microsoft.com/office/drawing/2014/main" id="{EC610438-5000-4879-ADF2-9C7F7E05792E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1" name="Рисунок 120" descr="Программист">
              <a:extLst>
                <a:ext uri="{FF2B5EF4-FFF2-40B4-BE49-F238E27FC236}">
                  <a16:creationId xmlns:a16="http://schemas.microsoft.com/office/drawing/2014/main" id="{A23ABBF3-3976-4189-8475-8F48A523A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DA633B97-F950-4D95-A5CA-9F83A201C36C}"/>
              </a:ext>
            </a:extLst>
          </p:cNvPr>
          <p:cNvGrpSpPr/>
          <p:nvPr/>
        </p:nvGrpSpPr>
        <p:grpSpPr>
          <a:xfrm>
            <a:off x="4130986" y="5850242"/>
            <a:ext cx="851757" cy="714888"/>
            <a:chOff x="2207815" y="5117373"/>
            <a:chExt cx="940919" cy="783339"/>
          </a:xfrm>
        </p:grpSpPr>
        <p:grpSp>
          <p:nvGrpSpPr>
            <p:cNvPr id="125" name="Группа 124">
              <a:extLst>
                <a:ext uri="{FF2B5EF4-FFF2-40B4-BE49-F238E27FC236}">
                  <a16:creationId xmlns:a16="http://schemas.microsoft.com/office/drawing/2014/main" id="{B5374CB5-9D69-4CC3-A550-CAC6886D7D53}"/>
                </a:ext>
              </a:extLst>
            </p:cNvPr>
            <p:cNvGrpSpPr/>
            <p:nvPr/>
          </p:nvGrpSpPr>
          <p:grpSpPr>
            <a:xfrm>
              <a:off x="2207815" y="5180783"/>
              <a:ext cx="940919" cy="719929"/>
              <a:chOff x="3337099" y="2700510"/>
              <a:chExt cx="940919" cy="719929"/>
            </a:xfrm>
          </p:grpSpPr>
          <p:sp>
            <p:nvSpPr>
              <p:cNvPr id="127" name="Блок-схема: узел 126">
                <a:extLst>
                  <a:ext uri="{FF2B5EF4-FFF2-40B4-BE49-F238E27FC236}">
                    <a16:creationId xmlns:a16="http://schemas.microsoft.com/office/drawing/2014/main" id="{6C7BF708-2466-45E1-B087-A0BC25922B7A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Блок-схема: узел 127">
                <a:extLst>
                  <a:ext uri="{FF2B5EF4-FFF2-40B4-BE49-F238E27FC236}">
                    <a16:creationId xmlns:a16="http://schemas.microsoft.com/office/drawing/2014/main" id="{AAA0EAD7-10E3-4270-A461-F9F182C4660A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6" name="Рисунок 125" descr="Офисный работник">
              <a:extLst>
                <a:ext uri="{FF2B5EF4-FFF2-40B4-BE49-F238E27FC236}">
                  <a16:creationId xmlns:a16="http://schemas.microsoft.com/office/drawing/2014/main" id="{717BEA9B-5F42-47A9-91A2-A17A1C243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305659" y="5117373"/>
              <a:ext cx="745232" cy="745232"/>
            </a:xfrm>
            <a:prstGeom prst="rect">
              <a:avLst/>
            </a:prstGeom>
          </p:spPr>
        </p:pic>
      </p:grpSp>
      <p:pic>
        <p:nvPicPr>
          <p:cNvPr id="88" name="Рисунок 87" descr="Камера слежения">
            <a:extLst>
              <a:ext uri="{FF2B5EF4-FFF2-40B4-BE49-F238E27FC236}">
                <a16:creationId xmlns:a16="http://schemas.microsoft.com/office/drawing/2014/main" id="{9EE9F240-BE34-4FD2-9808-55F68E54D6A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407289" y="3736751"/>
            <a:ext cx="365868" cy="332772"/>
          </a:xfrm>
          <a:prstGeom prst="rect">
            <a:avLst/>
          </a:prstGeom>
        </p:spPr>
      </p:pic>
      <p:pic>
        <p:nvPicPr>
          <p:cNvPr id="89" name="Рисунок 88" descr="Радиоактивный">
            <a:extLst>
              <a:ext uri="{FF2B5EF4-FFF2-40B4-BE49-F238E27FC236}">
                <a16:creationId xmlns:a16="http://schemas.microsoft.com/office/drawing/2014/main" id="{14C1DB86-2CD4-40CE-8CB9-9FB6F581DD8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950339" y="3741340"/>
            <a:ext cx="326416" cy="326416"/>
          </a:xfrm>
          <a:prstGeom prst="rect">
            <a:avLst/>
          </a:prstGeom>
        </p:spPr>
      </p:pic>
      <p:pic>
        <p:nvPicPr>
          <p:cNvPr id="91" name="Рисунок 90" descr="Весы правосудия">
            <a:extLst>
              <a:ext uri="{FF2B5EF4-FFF2-40B4-BE49-F238E27FC236}">
                <a16:creationId xmlns:a16="http://schemas.microsoft.com/office/drawing/2014/main" id="{0DF9C4EA-2227-4FF1-AEA3-7283C157BF5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704240" y="2789916"/>
            <a:ext cx="344102" cy="344102"/>
          </a:xfrm>
          <a:prstGeom prst="rect">
            <a:avLst/>
          </a:prstGeom>
        </p:spPr>
      </p:pic>
      <p:pic>
        <p:nvPicPr>
          <p:cNvPr id="93" name="Рисунок 92" descr="Весы правосудия">
            <a:extLst>
              <a:ext uri="{FF2B5EF4-FFF2-40B4-BE49-F238E27FC236}">
                <a16:creationId xmlns:a16="http://schemas.microsoft.com/office/drawing/2014/main" id="{F72D7906-FEBF-4802-9A0D-F9B3212898A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982724" y="4029115"/>
            <a:ext cx="344102" cy="34410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11DF772D-C788-43A8-9631-5F7BFCF1DF5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17" y="5053981"/>
            <a:ext cx="299848" cy="299848"/>
          </a:xfrm>
          <a:prstGeom prst="rect">
            <a:avLst/>
          </a:prstGeom>
          <a:ln>
            <a:solidFill>
              <a:srgbClr val="6DC03A"/>
            </a:solidFill>
          </a:ln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BF37D979-B282-4F3B-BA2D-8BD4257BD53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75" y="3051831"/>
            <a:ext cx="299848" cy="299848"/>
          </a:xfrm>
          <a:prstGeom prst="rect">
            <a:avLst/>
          </a:prstGeom>
          <a:ln>
            <a:solidFill>
              <a:srgbClr val="6DC03A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49892F-018C-428D-B79A-A5194AA258BF}"/>
              </a:ext>
            </a:extLst>
          </p:cNvPr>
          <p:cNvSpPr/>
          <p:nvPr/>
        </p:nvSpPr>
        <p:spPr>
          <a:xfrm>
            <a:off x="357092" y="1129553"/>
            <a:ext cx="7362577" cy="4149854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0C9FFFB-39C9-4061-9C82-7522DF951848}"/>
              </a:ext>
            </a:extLst>
          </p:cNvPr>
          <p:cNvSpPr/>
          <p:nvPr/>
        </p:nvSpPr>
        <p:spPr>
          <a:xfrm flipV="1">
            <a:off x="7808241" y="4089515"/>
            <a:ext cx="3688360" cy="2661613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F7A7EB-8D59-4E8F-830B-4CCDBF13FC7B}"/>
              </a:ext>
            </a:extLst>
          </p:cNvPr>
          <p:cNvSpPr/>
          <p:nvPr/>
        </p:nvSpPr>
        <p:spPr>
          <a:xfrm>
            <a:off x="7135109" y="651272"/>
            <a:ext cx="2561830" cy="2002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A81EC33-A68C-48BD-920C-EC6C2F2BBB19}"/>
              </a:ext>
            </a:extLst>
          </p:cNvPr>
          <p:cNvSpPr/>
          <p:nvPr/>
        </p:nvSpPr>
        <p:spPr>
          <a:xfrm>
            <a:off x="195772" y="562707"/>
            <a:ext cx="3029092" cy="2002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F53EBE2-1EC7-40B7-B300-FF5E5319FE68}"/>
              </a:ext>
            </a:extLst>
          </p:cNvPr>
          <p:cNvSpPr/>
          <p:nvPr/>
        </p:nvSpPr>
        <p:spPr>
          <a:xfrm>
            <a:off x="219548" y="2948910"/>
            <a:ext cx="1441419" cy="1475011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75541C0-B163-4A2E-9038-ED87AC14FD25}"/>
              </a:ext>
            </a:extLst>
          </p:cNvPr>
          <p:cNvSpPr/>
          <p:nvPr/>
        </p:nvSpPr>
        <p:spPr>
          <a:xfrm>
            <a:off x="7646941" y="2559456"/>
            <a:ext cx="4497731" cy="2236243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419BCE8A-A6B0-491A-AB87-2E6240B8EC76}"/>
              </a:ext>
            </a:extLst>
          </p:cNvPr>
          <p:cNvSpPr/>
          <p:nvPr/>
        </p:nvSpPr>
        <p:spPr>
          <a:xfrm>
            <a:off x="7908876" y="628012"/>
            <a:ext cx="1884640" cy="792009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C51E5FD-0F37-44A0-9ED5-A4BA55A16EF7}"/>
              </a:ext>
            </a:extLst>
          </p:cNvPr>
          <p:cNvSpPr/>
          <p:nvPr/>
        </p:nvSpPr>
        <p:spPr>
          <a:xfrm>
            <a:off x="3575720" y="4914848"/>
            <a:ext cx="3399699" cy="18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00D32B-BAD7-4312-B950-EC468347E6D5}"/>
              </a:ext>
            </a:extLst>
          </p:cNvPr>
          <p:cNvSpPr txBox="1"/>
          <p:nvPr/>
        </p:nvSpPr>
        <p:spPr>
          <a:xfrm>
            <a:off x="550262" y="1527285"/>
            <a:ext cx="3776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DC328"/>
                </a:solidFill>
                <a:latin typeface="Oswald SemiBold" pitchFamily="2" charset="-52"/>
              </a:rPr>
              <a:t>Основной функционал кластера:</a:t>
            </a: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BD0A7873-29F7-4B89-B0F8-6CF86D751E28}"/>
              </a:ext>
            </a:extLst>
          </p:cNvPr>
          <p:cNvCxnSpPr/>
          <p:nvPr/>
        </p:nvCxnSpPr>
        <p:spPr>
          <a:xfrm flipV="1">
            <a:off x="219548" y="778235"/>
            <a:ext cx="1196973" cy="6511"/>
          </a:xfrm>
          <a:prstGeom prst="line">
            <a:avLst/>
          </a:prstGeom>
          <a:ln w="95250" cap="rnd">
            <a:solidFill>
              <a:srgbClr val="1DC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Текст 2">
            <a:extLst>
              <a:ext uri="{FF2B5EF4-FFF2-40B4-BE49-F238E27FC236}">
                <a16:creationId xmlns:a16="http://schemas.microsoft.com/office/drawing/2014/main" id="{E1467141-E644-4467-8434-591DE86C0361}"/>
              </a:ext>
            </a:extLst>
          </p:cNvPr>
          <p:cNvSpPr txBox="1">
            <a:spLocks/>
          </p:cNvSpPr>
          <p:nvPr/>
        </p:nvSpPr>
        <p:spPr>
          <a:xfrm>
            <a:off x="804072" y="2072742"/>
            <a:ext cx="4246613" cy="1384785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171450" indent="-171450">
              <a:buBlip>
                <a:blip r:embed="rId29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Централизованный контроль и управление Объектом.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29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Единая диспетчерская служба.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29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Организация внутренней сети Предприятия.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A892A53-6750-4CB0-9995-6CCC81A8D54A}"/>
              </a:ext>
            </a:extLst>
          </p:cNvPr>
          <p:cNvSpPr txBox="1"/>
          <p:nvPr/>
        </p:nvSpPr>
        <p:spPr>
          <a:xfrm>
            <a:off x="5947890" y="1570602"/>
            <a:ext cx="4752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DC328"/>
                </a:solidFill>
                <a:latin typeface="Oswald SemiBold" pitchFamily="2" charset="-52"/>
              </a:rPr>
              <a:t>Оборудование весового кластера:</a:t>
            </a:r>
          </a:p>
        </p:txBody>
      </p:sp>
      <p:sp>
        <p:nvSpPr>
          <p:cNvPr id="42" name="Текст 2">
            <a:extLst>
              <a:ext uri="{FF2B5EF4-FFF2-40B4-BE49-F238E27FC236}">
                <a16:creationId xmlns:a16="http://schemas.microsoft.com/office/drawing/2014/main" id="{C469554B-A72F-41F5-96E2-D2FA7FFF691D}"/>
              </a:ext>
            </a:extLst>
          </p:cNvPr>
          <p:cNvSpPr txBox="1">
            <a:spLocks/>
          </p:cNvSpPr>
          <p:nvPr/>
        </p:nvSpPr>
        <p:spPr>
          <a:xfrm>
            <a:off x="5965873" y="2032444"/>
            <a:ext cx="4246613" cy="2123448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171450" indent="-171450">
              <a:buBlip>
                <a:blip r:embed="rId29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Серверное и коммутационное оборудование.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29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Центральный контроллер управления АИС «Отходы».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29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ПО АИС «Отходы».</a:t>
            </a:r>
          </a:p>
          <a:p>
            <a:pPr marL="171450" indent="-171450">
              <a:buBlip>
                <a:blip r:embed="rId29"/>
              </a:buBlip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29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АРМ старшего диспетчера.</a:t>
            </a:r>
          </a:p>
          <a:p>
            <a:pPr marL="171450" indent="-171450">
              <a:buBlip>
                <a:blip r:embed="rId29"/>
              </a:buBlip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29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АРМ Руководителя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37D3105-BB48-4868-A9EF-76D84C80CCE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85973" y="3692843"/>
            <a:ext cx="3502429" cy="154650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EB252B7-0F9A-4FC2-B1B1-5F170619692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35503" y="3910816"/>
            <a:ext cx="3950088" cy="15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27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4">
            <a:extLst>
              <a:ext uri="{FF2B5EF4-FFF2-40B4-BE49-F238E27FC236}">
                <a16:creationId xmlns:a16="http://schemas.microsoft.com/office/drawing/2014/main" id="{9B2CE42A-59AB-FD42-83B3-53B4B8F6740A}"/>
              </a:ext>
            </a:extLst>
          </p:cNvPr>
          <p:cNvSpPr txBox="1"/>
          <p:nvPr/>
        </p:nvSpPr>
        <p:spPr>
          <a:xfrm>
            <a:off x="11621710" y="639633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92D050"/>
                </a:solidFill>
                <a:latin typeface="Helvetica Neue"/>
                <a:ea typeface="Helvetica Neue Medium" panose="02000503000000020004" pitchFamily="2" charset="0"/>
                <a:cs typeface="Helvetica Neue Medium" panose="02000503000000020004" pitchFamily="2" charset="0"/>
              </a:rPr>
              <a:t>12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C40186-37D7-45E3-83D9-FB5FE85D6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16" y="2981948"/>
            <a:ext cx="2882153" cy="1681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490F3F-707E-4DF7-8E7D-20B294740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167" y="2947923"/>
            <a:ext cx="2818439" cy="852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Текст 2">
            <a:extLst>
              <a:ext uri="{FF2B5EF4-FFF2-40B4-BE49-F238E27FC236}">
                <a16:creationId xmlns:a16="http://schemas.microsoft.com/office/drawing/2014/main" id="{9D969647-F5B1-473D-BCE3-C8EDE32BDDD4}"/>
              </a:ext>
            </a:extLst>
          </p:cNvPr>
          <p:cNvSpPr txBox="1">
            <a:spLocks/>
          </p:cNvSpPr>
          <p:nvPr/>
        </p:nvSpPr>
        <p:spPr>
          <a:xfrm>
            <a:off x="4125068" y="4824017"/>
            <a:ext cx="3103120" cy="276789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Электронные талоны (разрешения)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A94858E-4D96-4FEE-A901-47D5B3BBD382}"/>
              </a:ext>
            </a:extLst>
          </p:cNvPr>
          <p:cNvSpPr txBox="1">
            <a:spLocks/>
          </p:cNvSpPr>
          <p:nvPr/>
        </p:nvSpPr>
        <p:spPr>
          <a:xfrm>
            <a:off x="4125068" y="5100806"/>
            <a:ext cx="3103120" cy="276789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Автоматический учет веса отходов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C5AFC610-FA98-47B1-9A68-DF14053CA781}"/>
              </a:ext>
            </a:extLst>
          </p:cNvPr>
          <p:cNvSpPr txBox="1">
            <a:spLocks/>
          </p:cNvSpPr>
          <p:nvPr/>
        </p:nvSpPr>
        <p:spPr>
          <a:xfrm>
            <a:off x="4126882" y="5382620"/>
            <a:ext cx="3103120" cy="276789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Учет различных видов отходов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D483C92A-734E-45AF-9033-89F2419D622D}"/>
              </a:ext>
            </a:extLst>
          </p:cNvPr>
          <p:cNvSpPr txBox="1">
            <a:spLocks/>
          </p:cNvSpPr>
          <p:nvPr/>
        </p:nvSpPr>
        <p:spPr>
          <a:xfrm>
            <a:off x="4125068" y="5664434"/>
            <a:ext cx="3103120" cy="276789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Информирование водителей ТС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E6AB25B-BE94-4302-9745-CD5C4BF41706}"/>
              </a:ext>
            </a:extLst>
          </p:cNvPr>
          <p:cNvSpPr txBox="1">
            <a:spLocks/>
          </p:cNvSpPr>
          <p:nvPr/>
        </p:nvSpPr>
        <p:spPr>
          <a:xfrm>
            <a:off x="4125068" y="5951273"/>
            <a:ext cx="3103120" cy="276789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Непрерывный сквозной контроль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id="{B7302640-8573-4A3F-A786-67B50A6A2DF6}"/>
              </a:ext>
            </a:extLst>
          </p:cNvPr>
          <p:cNvSpPr txBox="1">
            <a:spLocks/>
          </p:cNvSpPr>
          <p:nvPr/>
        </p:nvSpPr>
        <p:spPr>
          <a:xfrm>
            <a:off x="4125068" y="6242078"/>
            <a:ext cx="2281618" cy="461455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Управление технологическим оборудованием</a:t>
            </a:r>
          </a:p>
        </p:txBody>
      </p:sp>
      <p:sp>
        <p:nvSpPr>
          <p:cNvPr id="33" name="Текст 2">
            <a:extLst>
              <a:ext uri="{FF2B5EF4-FFF2-40B4-BE49-F238E27FC236}">
                <a16:creationId xmlns:a16="http://schemas.microsoft.com/office/drawing/2014/main" id="{A9EDF35F-A7AF-4768-A0F8-548C36C1DBB5}"/>
              </a:ext>
            </a:extLst>
          </p:cNvPr>
          <p:cNvSpPr txBox="1">
            <a:spLocks/>
          </p:cNvSpPr>
          <p:nvPr/>
        </p:nvSpPr>
        <p:spPr>
          <a:xfrm>
            <a:off x="7362816" y="4043596"/>
            <a:ext cx="3103120" cy="276789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Учет «хвостов»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42BEA3C9-05D1-41D0-899F-38F71C90D8CC}"/>
              </a:ext>
            </a:extLst>
          </p:cNvPr>
          <p:cNvSpPr txBox="1">
            <a:spLocks/>
          </p:cNvSpPr>
          <p:nvPr/>
        </p:nvSpPr>
        <p:spPr>
          <a:xfrm>
            <a:off x="7362816" y="4299897"/>
            <a:ext cx="3103120" cy="276789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Учет вторсырья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6E445833-F5B4-46F8-92C7-3106E17558BC}"/>
              </a:ext>
            </a:extLst>
          </p:cNvPr>
          <p:cNvSpPr/>
          <p:nvPr/>
        </p:nvSpPr>
        <p:spPr>
          <a:xfrm>
            <a:off x="173135" y="2284705"/>
            <a:ext cx="2809600" cy="5241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4D53980C-015B-46EE-BD89-92DC9296FFE9}"/>
              </a:ext>
            </a:extLst>
          </p:cNvPr>
          <p:cNvSpPr/>
          <p:nvPr/>
        </p:nvSpPr>
        <p:spPr>
          <a:xfrm>
            <a:off x="7096491" y="2263897"/>
            <a:ext cx="2623079" cy="5241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69272E-8113-42F7-88BE-9DE4D62DDC2F}"/>
              </a:ext>
            </a:extLst>
          </p:cNvPr>
          <p:cNvSpPr txBox="1"/>
          <p:nvPr/>
        </p:nvSpPr>
        <p:spPr>
          <a:xfrm>
            <a:off x="885067" y="2189259"/>
            <a:ext cx="1385737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1600" dirty="0">
                <a:solidFill>
                  <a:srgbClr val="70AD47"/>
                </a:solidFill>
                <a:latin typeface="Helvetica Neue"/>
              </a:rPr>
              <a:t>КПП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75A62E-6D8E-4002-AA92-7D0A67B75840}"/>
              </a:ext>
            </a:extLst>
          </p:cNvPr>
          <p:cNvSpPr txBox="1"/>
          <p:nvPr/>
        </p:nvSpPr>
        <p:spPr>
          <a:xfrm>
            <a:off x="7058322" y="2152014"/>
            <a:ext cx="2771749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1600" dirty="0">
                <a:solidFill>
                  <a:srgbClr val="70AD47"/>
                </a:solidFill>
                <a:latin typeface="Helvetica Neue"/>
              </a:rPr>
              <a:t>Технологические весы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931FE257-E5A7-4C4C-834E-45A655B0B877}"/>
              </a:ext>
            </a:extLst>
          </p:cNvPr>
          <p:cNvSpPr/>
          <p:nvPr/>
        </p:nvSpPr>
        <p:spPr>
          <a:xfrm>
            <a:off x="4346616" y="951710"/>
            <a:ext cx="4111696" cy="5703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4C667C-EB6B-46A3-A3C4-62EF1FE85400}"/>
              </a:ext>
            </a:extLst>
          </p:cNvPr>
          <p:cNvSpPr txBox="1"/>
          <p:nvPr/>
        </p:nvSpPr>
        <p:spPr>
          <a:xfrm>
            <a:off x="4486237" y="828577"/>
            <a:ext cx="3851127" cy="586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1800" dirty="0">
                <a:solidFill>
                  <a:srgbClr val="70AD47"/>
                </a:solidFill>
                <a:latin typeface="Helvetica Neue"/>
              </a:rPr>
              <a:t>Единая диспетчерская служба</a:t>
            </a:r>
          </a:p>
        </p:txBody>
      </p:sp>
      <p:sp>
        <p:nvSpPr>
          <p:cNvPr id="46" name="Текст 2">
            <a:extLst>
              <a:ext uri="{FF2B5EF4-FFF2-40B4-BE49-F238E27FC236}">
                <a16:creationId xmlns:a16="http://schemas.microsoft.com/office/drawing/2014/main" id="{0EE863A2-CC86-4169-87FE-6D401C115304}"/>
              </a:ext>
            </a:extLst>
          </p:cNvPr>
          <p:cNvSpPr txBox="1">
            <a:spLocks/>
          </p:cNvSpPr>
          <p:nvPr/>
        </p:nvSpPr>
        <p:spPr>
          <a:xfrm>
            <a:off x="151347" y="4836134"/>
            <a:ext cx="3325250" cy="276789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Мониторинг легитимности посещения ТС</a:t>
            </a:r>
          </a:p>
        </p:txBody>
      </p:sp>
      <p:sp>
        <p:nvSpPr>
          <p:cNvPr id="49" name="Текст 2">
            <a:extLst>
              <a:ext uri="{FF2B5EF4-FFF2-40B4-BE49-F238E27FC236}">
                <a16:creationId xmlns:a16="http://schemas.microsoft.com/office/drawing/2014/main" id="{21497EF1-F0A8-4282-BFFD-72C789F0E680}"/>
              </a:ext>
            </a:extLst>
          </p:cNvPr>
          <p:cNvSpPr txBox="1">
            <a:spLocks/>
          </p:cNvSpPr>
          <p:nvPr/>
        </p:nvSpPr>
        <p:spPr>
          <a:xfrm>
            <a:off x="151347" y="5114854"/>
            <a:ext cx="3325250" cy="304468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Радиационный контроль ТС</a:t>
            </a:r>
          </a:p>
        </p:txBody>
      </p:sp>
      <p:sp>
        <p:nvSpPr>
          <p:cNvPr id="52" name="Текст 2">
            <a:extLst>
              <a:ext uri="{FF2B5EF4-FFF2-40B4-BE49-F238E27FC236}">
                <a16:creationId xmlns:a16="http://schemas.microsoft.com/office/drawing/2014/main" id="{609A584B-F354-4197-B600-563D5DDD1536}"/>
              </a:ext>
            </a:extLst>
          </p:cNvPr>
          <p:cNvSpPr txBox="1">
            <a:spLocks/>
          </p:cNvSpPr>
          <p:nvPr/>
        </p:nvSpPr>
        <p:spPr>
          <a:xfrm>
            <a:off x="153673" y="5394601"/>
            <a:ext cx="3325250" cy="304468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Контроль и учет служебных ТС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id="{3CF6EA70-0D33-4F96-894A-7D17E35839E9}"/>
              </a:ext>
            </a:extLst>
          </p:cNvPr>
          <p:cNvSpPr txBox="1">
            <a:spLocks/>
          </p:cNvSpPr>
          <p:nvPr/>
        </p:nvSpPr>
        <p:spPr>
          <a:xfrm>
            <a:off x="4368242" y="629938"/>
            <a:ext cx="4653192" cy="276789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Централизированный контроль и управления  Объектом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615CF6D2-26A7-404D-B7F8-432D467F26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913" y="2958401"/>
            <a:ext cx="3759647" cy="159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CE58F7E7-4646-4817-8FC5-3FB2F4FF6847}"/>
              </a:ext>
            </a:extLst>
          </p:cNvPr>
          <p:cNvSpPr/>
          <p:nvPr/>
        </p:nvSpPr>
        <p:spPr>
          <a:xfrm>
            <a:off x="3161020" y="2267992"/>
            <a:ext cx="3776354" cy="5241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62F7300-1224-4485-B940-1610BD2B4ABD}"/>
              </a:ext>
            </a:extLst>
          </p:cNvPr>
          <p:cNvSpPr txBox="1"/>
          <p:nvPr/>
        </p:nvSpPr>
        <p:spPr>
          <a:xfrm>
            <a:off x="3148776" y="2166948"/>
            <a:ext cx="3776354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1600" dirty="0">
                <a:solidFill>
                  <a:srgbClr val="70AD47"/>
                </a:solidFill>
                <a:latin typeface="Helvetica Neue"/>
              </a:rPr>
              <a:t>Весовая</a:t>
            </a:r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E0D7A149-B1F9-4164-93A2-F64A62E0035D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2088085" y="1236896"/>
            <a:ext cx="2258531" cy="1011373"/>
          </a:xfrm>
          <a:prstGeom prst="straightConnector1">
            <a:avLst/>
          </a:prstGeom>
          <a:ln w="76200">
            <a:solidFill>
              <a:srgbClr val="70AD4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E0D7A149-B1F9-4164-93A2-F64A62E0035D}"/>
              </a:ext>
            </a:extLst>
          </p:cNvPr>
          <p:cNvCxnSpPr>
            <a:cxnSpLocks/>
          </p:cNvCxnSpPr>
          <p:nvPr/>
        </p:nvCxnSpPr>
        <p:spPr>
          <a:xfrm flipV="1">
            <a:off x="7752184" y="1522081"/>
            <a:ext cx="0" cy="682200"/>
          </a:xfrm>
          <a:prstGeom prst="straightConnector1">
            <a:avLst/>
          </a:prstGeom>
          <a:ln w="76200">
            <a:solidFill>
              <a:srgbClr val="70AD4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E0D7A149-B1F9-4164-93A2-F64A62E0035D}"/>
              </a:ext>
            </a:extLst>
          </p:cNvPr>
          <p:cNvCxnSpPr>
            <a:cxnSpLocks/>
          </p:cNvCxnSpPr>
          <p:nvPr/>
        </p:nvCxnSpPr>
        <p:spPr>
          <a:xfrm flipH="1" flipV="1">
            <a:off x="5256539" y="1542426"/>
            <a:ext cx="9338" cy="673864"/>
          </a:xfrm>
          <a:prstGeom prst="straightConnector1">
            <a:avLst/>
          </a:prstGeom>
          <a:ln w="76200">
            <a:solidFill>
              <a:srgbClr val="70AD4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/>
        </p:nvSpPr>
        <p:spPr>
          <a:xfrm>
            <a:off x="9608429" y="-3087135"/>
            <a:ext cx="3910645" cy="412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3302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175" l="3500" r="97333">
                        <a14:foregroundMark x1="34000" y1="60640" x2="34000" y2="60640"/>
                        <a14:foregroundMark x1="20167" y1="71940" x2="20167" y2="71940"/>
                        <a14:foregroundMark x1="15167" y1="34652" x2="15167" y2="34652"/>
                        <a14:foregroundMark x1="33333" y1="71186" x2="33333" y2="71186"/>
                        <a14:foregroundMark x1="44000" y1="65160" x2="44000" y2="65160"/>
                        <a14:foregroundMark x1="49833" y1="64407" x2="49833" y2="64407"/>
                        <a14:foregroundMark x1="46833" y1="58380" x2="46833" y2="58380"/>
                        <a14:foregroundMark x1="43000" y1="56874" x2="43000" y2="56874"/>
                        <a14:foregroundMark x1="44000" y1="39548" x2="44000" y2="39548"/>
                        <a14:foregroundMark x1="49167" y1="38418" x2="49167" y2="38418"/>
                        <a14:foregroundMark x1="55500" y1="36911" x2="55500" y2="36911"/>
                        <a14:foregroundMark x1="60500" y1="66667" x2="60500" y2="66667"/>
                        <a14:foregroundMark x1="68000" y1="67797" x2="68000" y2="67797"/>
                        <a14:foregroundMark x1="75000" y1="65160" x2="75000" y2="65160"/>
                        <a14:foregroundMark x1="74333" y1="57250" x2="74333" y2="57250"/>
                        <a14:foregroundMark x1="78000" y1="57627" x2="78000" y2="57627"/>
                        <a14:foregroundMark x1="82333" y1="56874" x2="82333" y2="56874"/>
                        <a14:foregroundMark x1="29000" y1="26742" x2="29000" y2="26742"/>
                        <a14:foregroundMark x1="34667" y1="28249" x2="34667" y2="28249"/>
                        <a14:foregroundMark x1="35000" y1="40678" x2="35000" y2="40678"/>
                        <a14:backgroundMark x1="59167" y1="61017" x2="59167" y2="61017"/>
                        <a14:backgroundMark x1="31500" y1="30132" x2="31500" y2="3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372" y="-43375"/>
            <a:ext cx="1790792" cy="7924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0C57232-55FE-4576-8900-4248E2839513}"/>
              </a:ext>
            </a:extLst>
          </p:cNvPr>
          <p:cNvSpPr/>
          <p:nvPr/>
        </p:nvSpPr>
        <p:spPr>
          <a:xfrm>
            <a:off x="36740" y="4899110"/>
            <a:ext cx="123842" cy="146706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07FB4FE-5F9B-4B0A-8563-AAE67CFA8F0E}"/>
              </a:ext>
            </a:extLst>
          </p:cNvPr>
          <p:cNvSpPr/>
          <p:nvPr/>
        </p:nvSpPr>
        <p:spPr>
          <a:xfrm>
            <a:off x="36740" y="5185607"/>
            <a:ext cx="123842" cy="146706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FEE1DD-5EDD-4E1D-96A2-0F9F5D35B82B}"/>
              </a:ext>
            </a:extLst>
          </p:cNvPr>
          <p:cNvSpPr/>
          <p:nvPr/>
        </p:nvSpPr>
        <p:spPr>
          <a:xfrm>
            <a:off x="36740" y="5462396"/>
            <a:ext cx="123842" cy="146706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FF5A44-DB68-4475-A0BA-A94BC52078D9}"/>
              </a:ext>
            </a:extLst>
          </p:cNvPr>
          <p:cNvSpPr/>
          <p:nvPr/>
        </p:nvSpPr>
        <p:spPr>
          <a:xfrm>
            <a:off x="3992071" y="4879194"/>
            <a:ext cx="123842" cy="133369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256A11-B9B5-4C94-8DF7-3C6AA8C9B090}"/>
              </a:ext>
            </a:extLst>
          </p:cNvPr>
          <p:cNvSpPr/>
          <p:nvPr/>
        </p:nvSpPr>
        <p:spPr>
          <a:xfrm>
            <a:off x="3999411" y="5175029"/>
            <a:ext cx="123842" cy="133369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FF5595C-CDFB-4E00-9905-9811D919B1DB}"/>
              </a:ext>
            </a:extLst>
          </p:cNvPr>
          <p:cNvSpPr/>
          <p:nvPr/>
        </p:nvSpPr>
        <p:spPr>
          <a:xfrm>
            <a:off x="3999411" y="5461868"/>
            <a:ext cx="123842" cy="133369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11EDD9A-954A-4434-8A92-8520A2299FFC}"/>
              </a:ext>
            </a:extLst>
          </p:cNvPr>
          <p:cNvSpPr/>
          <p:nvPr/>
        </p:nvSpPr>
        <p:spPr>
          <a:xfrm>
            <a:off x="3998900" y="5736143"/>
            <a:ext cx="123842" cy="133369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AC95881-71BB-490B-9154-0FE35799F9E9}"/>
              </a:ext>
            </a:extLst>
          </p:cNvPr>
          <p:cNvSpPr/>
          <p:nvPr/>
        </p:nvSpPr>
        <p:spPr>
          <a:xfrm>
            <a:off x="3992071" y="6020565"/>
            <a:ext cx="123842" cy="133369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8E3F8D28-5391-4BF8-8AAD-9CCB6DA7B706}"/>
              </a:ext>
            </a:extLst>
          </p:cNvPr>
          <p:cNvSpPr/>
          <p:nvPr/>
        </p:nvSpPr>
        <p:spPr>
          <a:xfrm>
            <a:off x="3999513" y="6385597"/>
            <a:ext cx="123842" cy="133369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4285C089-472C-4488-8B2F-98A3B28D0219}"/>
              </a:ext>
            </a:extLst>
          </p:cNvPr>
          <p:cNvSpPr/>
          <p:nvPr/>
        </p:nvSpPr>
        <p:spPr>
          <a:xfrm>
            <a:off x="7226244" y="4094817"/>
            <a:ext cx="123842" cy="133369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AA823FEB-144B-4D87-ACB2-94E831E78BF2}"/>
              </a:ext>
            </a:extLst>
          </p:cNvPr>
          <p:cNvSpPr/>
          <p:nvPr/>
        </p:nvSpPr>
        <p:spPr>
          <a:xfrm>
            <a:off x="7225783" y="4374805"/>
            <a:ext cx="123842" cy="133369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79C46B-9471-4873-9D77-37C890739F7F}"/>
              </a:ext>
            </a:extLst>
          </p:cNvPr>
          <p:cNvSpPr/>
          <p:nvPr/>
        </p:nvSpPr>
        <p:spPr>
          <a:xfrm>
            <a:off x="4284695" y="708370"/>
            <a:ext cx="123842" cy="133369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pic>
        <p:nvPicPr>
          <p:cNvPr id="2050" name="Picture 2" descr="Расчет тензодатчиков на платформенные весы - производство и продажа  компонентов для весов и весовых систем">
            <a:extLst>
              <a:ext uri="{FF2B5EF4-FFF2-40B4-BE49-F238E27FC236}">
                <a16:creationId xmlns:a16="http://schemas.microsoft.com/office/drawing/2014/main" id="{4B1FDE4C-612B-493E-8D20-455841F4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790" y="3035850"/>
            <a:ext cx="1886801" cy="852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6985083-BCE3-4AC4-B52A-02A6E1C16F6B}"/>
              </a:ext>
            </a:extLst>
          </p:cNvPr>
          <p:cNvSpPr/>
          <p:nvPr/>
        </p:nvSpPr>
        <p:spPr>
          <a:xfrm>
            <a:off x="9795725" y="2282891"/>
            <a:ext cx="2353488" cy="5136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183C11-C34B-4E98-9AA9-CCD262FF8EEA}"/>
              </a:ext>
            </a:extLst>
          </p:cNvPr>
          <p:cNvSpPr txBox="1"/>
          <p:nvPr/>
        </p:nvSpPr>
        <p:spPr>
          <a:xfrm>
            <a:off x="9298345" y="2311962"/>
            <a:ext cx="33372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dirty="0">
                <a:solidFill>
                  <a:srgbClr val="70AD47"/>
                </a:solidFill>
                <a:latin typeface="Helvetica Neue"/>
              </a:rPr>
              <a:t>Весы брикетированного вторсырья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E4A03FA6-929B-463B-89B7-8D86CB240CEA}"/>
              </a:ext>
            </a:extLst>
          </p:cNvPr>
          <p:cNvSpPr txBox="1">
            <a:spLocks/>
          </p:cNvSpPr>
          <p:nvPr/>
        </p:nvSpPr>
        <p:spPr>
          <a:xfrm>
            <a:off x="10449667" y="4064084"/>
            <a:ext cx="3103120" cy="276789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Учет «хвостов»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567355E2-1953-4D68-A4D8-FC1A44E0D118}"/>
              </a:ext>
            </a:extLst>
          </p:cNvPr>
          <p:cNvSpPr txBox="1">
            <a:spLocks/>
          </p:cNvSpPr>
          <p:nvPr/>
        </p:nvSpPr>
        <p:spPr>
          <a:xfrm>
            <a:off x="10459724" y="4334476"/>
            <a:ext cx="3103120" cy="276789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Helvetica Neue"/>
              </a:rPr>
              <a:t>Учет вторсырья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3ABE9A7-0BAE-48E8-A8D7-D9C47AC6C938}"/>
              </a:ext>
            </a:extLst>
          </p:cNvPr>
          <p:cNvSpPr/>
          <p:nvPr/>
        </p:nvSpPr>
        <p:spPr>
          <a:xfrm>
            <a:off x="10323152" y="4129396"/>
            <a:ext cx="123842" cy="133369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6194EE71-E9E3-4D20-B0D1-9649C6E62C8A}"/>
              </a:ext>
            </a:extLst>
          </p:cNvPr>
          <p:cNvSpPr/>
          <p:nvPr/>
        </p:nvSpPr>
        <p:spPr>
          <a:xfrm>
            <a:off x="10322691" y="4409384"/>
            <a:ext cx="123842" cy="133369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37C03EA7-2CC1-406F-AD1C-990CE0445077}"/>
              </a:ext>
            </a:extLst>
          </p:cNvPr>
          <p:cNvCxnSpPr>
            <a:cxnSpLocks/>
            <a:endCxn id="43" idx="3"/>
          </p:cNvCxnSpPr>
          <p:nvPr/>
        </p:nvCxnSpPr>
        <p:spPr>
          <a:xfrm flipH="1" flipV="1">
            <a:off x="8458312" y="1236896"/>
            <a:ext cx="2365359" cy="1006513"/>
          </a:xfrm>
          <a:prstGeom prst="straightConnector1">
            <a:avLst/>
          </a:prstGeom>
          <a:ln w="76200">
            <a:solidFill>
              <a:srgbClr val="70AD4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A505507-4854-4E03-BF78-9794CAFFE06F}"/>
              </a:ext>
            </a:extLst>
          </p:cNvPr>
          <p:cNvSpPr txBox="1"/>
          <p:nvPr/>
        </p:nvSpPr>
        <p:spPr>
          <a:xfrm>
            <a:off x="274612" y="119291"/>
            <a:ext cx="956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Helvetica Neue"/>
                <a:ea typeface="Helvetica" panose="00000500000000000000" pitchFamily="50" charset="0"/>
              </a:rPr>
              <a:t>Взаимодействие подсистем полигона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544691BC-B223-4106-8E92-9FB3C89D1BA9}"/>
              </a:ext>
            </a:extLst>
          </p:cNvPr>
          <p:cNvCxnSpPr/>
          <p:nvPr/>
        </p:nvCxnSpPr>
        <p:spPr>
          <a:xfrm flipV="1">
            <a:off x="219548" y="778235"/>
            <a:ext cx="1196973" cy="6511"/>
          </a:xfrm>
          <a:prstGeom prst="line">
            <a:avLst/>
          </a:prstGeom>
          <a:ln w="95250" cap="rnd">
            <a:solidFill>
              <a:srgbClr val="1DC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3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2" dur="1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autoRev="1" fill="remove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EB2CD90-AD3E-A441-921B-2A648926E303}"/>
              </a:ext>
            </a:extLst>
          </p:cNvPr>
          <p:cNvCxnSpPr/>
          <p:nvPr/>
        </p:nvCxnSpPr>
        <p:spPr>
          <a:xfrm flipV="1">
            <a:off x="263352" y="780730"/>
            <a:ext cx="1085587" cy="5905"/>
          </a:xfrm>
          <a:prstGeom prst="line">
            <a:avLst/>
          </a:prstGeom>
          <a:ln w="95250" cap="rnd">
            <a:solidFill>
              <a:srgbClr val="1DC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65B211E-D2D3-1D44-B55C-80F2DF56A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701576"/>
              </p:ext>
            </p:extLst>
          </p:nvPr>
        </p:nvGraphicFramePr>
        <p:xfrm>
          <a:off x="335360" y="1033065"/>
          <a:ext cx="11122234" cy="473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7074">
                  <a:extLst>
                    <a:ext uri="{9D8B030D-6E8A-4147-A177-3AD203B41FA5}">
                      <a16:colId xmlns:a16="http://schemas.microsoft.com/office/drawing/2014/main" val="2400880384"/>
                    </a:ext>
                  </a:extLst>
                </a:gridCol>
                <a:gridCol w="6645160">
                  <a:extLst>
                    <a:ext uri="{9D8B030D-6E8A-4147-A177-3AD203B41FA5}">
                      <a16:colId xmlns:a16="http://schemas.microsoft.com/office/drawing/2014/main" val="3943720247"/>
                    </a:ext>
                  </a:extLst>
                </a:gridCol>
              </a:tblGrid>
              <a:tr h="388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Функции</a:t>
                      </a:r>
                      <a:endParaRPr lang="ru-RU" sz="16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97950" marR="97950" marT="65300" marB="6530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Эффекты</a:t>
                      </a:r>
                    </a:p>
                  </a:txBody>
                  <a:tcPr marL="97950" marR="97950" marT="65300" marB="6530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868994"/>
                  </a:ext>
                </a:extLst>
              </a:tr>
              <a:tr h="388616">
                <a:tc gridSpan="2">
                  <a:txBody>
                    <a:bodyPr/>
                    <a:lstStyle/>
                    <a:p>
                      <a:pPr marL="0" algn="l" defTabSz="1043056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2"/>
                          </a:solidFill>
                          <a:effectLst/>
                          <a:latin typeface="Oswald" pitchFamily="2" charset="0"/>
                          <a:ea typeface="Roboto" panose="02000000000000000000" pitchFamily="2" charset="0"/>
                          <a:cs typeface="+mn-cs"/>
                        </a:rPr>
                        <a:t>ДЛЯ СЛУЖБ БАЛАНСА МАСС</a:t>
                      </a:r>
                    </a:p>
                  </a:txBody>
                  <a:tcPr marL="97950" marR="97950" marT="65300" marB="65300">
                    <a:solidFill>
                      <a:srgbClr val="E8EA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382701"/>
                  </a:ext>
                </a:extLst>
              </a:tr>
              <a:tr h="1104528">
                <a:tc>
                  <a:txBody>
                    <a:bodyPr/>
                    <a:lstStyle/>
                    <a:p>
                      <a:pPr marL="285750" lvl="0" indent="-285750" algn="l" defTabSz="1043056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входной контроль вида и качества отходов на МПС (морфология отходов)</a:t>
                      </a:r>
                    </a:p>
                    <a:p>
                      <a:pPr marL="285750" lvl="0" indent="-285750" algn="l" defTabSz="1043056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обеспечение качества отходов для транспортирования на КПО </a:t>
                      </a:r>
                    </a:p>
                  </a:txBody>
                  <a:tcPr marL="97950" marR="97950" marT="65300" marB="65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1043056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получение данных для разделения отходов (вид отходов) от диспетчеров возчиков</a:t>
                      </a:r>
                    </a:p>
                  </a:txBody>
                  <a:tcPr marL="97950" marR="97950" marT="65300" marB="65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478133"/>
                  </a:ext>
                </a:extLst>
              </a:tr>
              <a:tr h="386387">
                <a:tc gridSpan="2">
                  <a:txBody>
                    <a:bodyPr/>
                    <a:lstStyle/>
                    <a:p>
                      <a:pPr marL="0" algn="l" defTabSz="1043056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2"/>
                          </a:solidFill>
                          <a:effectLst/>
                          <a:latin typeface="Oswald" pitchFamily="2" charset="0"/>
                          <a:ea typeface="Roboto" panose="02000000000000000000" pitchFamily="2" charset="0"/>
                          <a:cs typeface="+mn-cs"/>
                        </a:rPr>
                        <a:t>ДЛЯ ОБЪЕКТОВ РАЗМЕЩЕНИЯ</a:t>
                      </a:r>
                    </a:p>
                  </a:txBody>
                  <a:tcPr marL="97950" marR="97950" marT="65300" marB="65300">
                    <a:solidFill>
                      <a:srgbClr val="E8EA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571169"/>
                  </a:ext>
                </a:extLst>
              </a:tr>
              <a:tr h="1251076">
                <a:tc>
                  <a:txBody>
                    <a:bodyPr/>
                    <a:lstStyle/>
                    <a:p>
                      <a:pPr marL="285750" lvl="0" indent="-285750" algn="l" defTabSz="1043056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прием отходов по договорам с РО</a:t>
                      </a:r>
                    </a:p>
                    <a:p>
                      <a:pPr marL="285750" lvl="0" indent="-285750" algn="l" defTabSz="1043056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сортировка отходов</a:t>
                      </a:r>
                    </a:p>
                    <a:p>
                      <a:pPr marL="285750" lvl="0" indent="-285750" algn="l" defTabSz="1043056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утилизация</a:t>
                      </a:r>
                    </a:p>
                    <a:p>
                      <a:pPr marL="285750" lvl="0" indent="-285750" algn="l" defTabSz="1043056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хранение</a:t>
                      </a:r>
                    </a:p>
                  </a:txBody>
                  <a:tcPr marL="97950" marR="97950" marT="65300" marB="65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1043056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полностью автоматический допуск и взвешивание</a:t>
                      </a:r>
                    </a:p>
                    <a:p>
                      <a:pPr marL="285750" lvl="0" indent="-285750" algn="l" defTabSz="1043056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электронные талоны, защищенные от подделки и копирования</a:t>
                      </a:r>
                    </a:p>
                    <a:p>
                      <a:pPr marL="285750" lvl="0" indent="-285750" algn="l" defTabSz="1043056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3-х сторонние договора (РО-Транспортирование-Размещение) </a:t>
                      </a:r>
                    </a:p>
                  </a:txBody>
                  <a:tcPr marL="97950" marR="97950" marT="65300" marB="65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15791"/>
                  </a:ext>
                </a:extLst>
              </a:tr>
              <a:tr h="388616">
                <a:tc gridSpan="2">
                  <a:txBody>
                    <a:bodyPr/>
                    <a:lstStyle/>
                    <a:p>
                      <a:pPr marL="0" algn="l" defTabSz="1043056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2"/>
                          </a:solidFill>
                          <a:effectLst/>
                          <a:latin typeface="Oswald" pitchFamily="2" charset="0"/>
                          <a:ea typeface="Roboto" panose="02000000000000000000" pitchFamily="2" charset="0"/>
                          <a:cs typeface="+mn-cs"/>
                        </a:rPr>
                        <a:t>ДЛЯ КОНТРОЛИРУЮЩИХ ОРГАНОВ ПРЕДПРИЯТИЙ</a:t>
                      </a:r>
                    </a:p>
                  </a:txBody>
                  <a:tcPr marL="97950" marR="97950" marT="65300" marB="65300">
                    <a:solidFill>
                      <a:srgbClr val="E8EA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023732"/>
                  </a:ext>
                </a:extLst>
              </a:tr>
              <a:tr h="823457">
                <a:tc>
                  <a:txBody>
                    <a:bodyPr/>
                    <a:lstStyle/>
                    <a:p>
                      <a:pPr marL="285750" lvl="0" indent="-285750" algn="l" defTabSz="1043056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контроль цепочки вывоза, сортировки и утилизации отходов </a:t>
                      </a:r>
                    </a:p>
                  </a:txBody>
                  <a:tcPr marL="97950" marR="97950" marT="65300" marB="65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defTabSz="1043056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представление информации по всей цепочке объектов, получаемой через отчеты системы</a:t>
                      </a:r>
                    </a:p>
                  </a:txBody>
                  <a:tcPr marL="97950" marR="97950" marT="65300" marB="65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670339"/>
                  </a:ext>
                </a:extLst>
              </a:tr>
            </a:tbl>
          </a:graphicData>
        </a:graphic>
      </p:graphicFrame>
      <p:sp>
        <p:nvSpPr>
          <p:cNvPr id="9" name="Овал 8">
            <a:extLst>
              <a:ext uri="{FF2B5EF4-FFF2-40B4-BE49-F238E27FC236}">
                <a16:creationId xmlns:a16="http://schemas.microsoft.com/office/drawing/2014/main" id="{BE9A9AFA-A2DC-4ACB-AD04-43FE5362A27F}"/>
              </a:ext>
            </a:extLst>
          </p:cNvPr>
          <p:cNvSpPr/>
          <p:nvPr/>
        </p:nvSpPr>
        <p:spPr>
          <a:xfrm>
            <a:off x="9608429" y="-3087135"/>
            <a:ext cx="3910645" cy="412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3302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E5EC87-D5E6-4532-B3C3-AFD485BAE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75" l="3500" r="97333">
                        <a14:foregroundMark x1="34000" y1="60640" x2="34000" y2="60640"/>
                        <a14:foregroundMark x1="20167" y1="71940" x2="20167" y2="71940"/>
                        <a14:foregroundMark x1="15167" y1="34652" x2="15167" y2="34652"/>
                        <a14:foregroundMark x1="33333" y1="71186" x2="33333" y2="71186"/>
                        <a14:foregroundMark x1="44000" y1="65160" x2="44000" y2="65160"/>
                        <a14:foregroundMark x1="49833" y1="64407" x2="49833" y2="64407"/>
                        <a14:foregroundMark x1="46833" y1="58380" x2="46833" y2="58380"/>
                        <a14:foregroundMark x1="43000" y1="56874" x2="43000" y2="56874"/>
                        <a14:foregroundMark x1="44000" y1="39548" x2="44000" y2="39548"/>
                        <a14:foregroundMark x1="49167" y1="38418" x2="49167" y2="38418"/>
                        <a14:foregroundMark x1="55500" y1="36911" x2="55500" y2="36911"/>
                        <a14:foregroundMark x1="60500" y1="66667" x2="60500" y2="66667"/>
                        <a14:foregroundMark x1="68000" y1="67797" x2="68000" y2="67797"/>
                        <a14:foregroundMark x1="75000" y1="65160" x2="75000" y2="65160"/>
                        <a14:foregroundMark x1="74333" y1="57250" x2="74333" y2="57250"/>
                        <a14:foregroundMark x1="78000" y1="57627" x2="78000" y2="57627"/>
                        <a14:foregroundMark x1="82333" y1="56874" x2="82333" y2="56874"/>
                        <a14:foregroundMark x1="29000" y1="26742" x2="29000" y2="26742"/>
                        <a14:foregroundMark x1="34667" y1="28249" x2="34667" y2="28249"/>
                        <a14:foregroundMark x1="35000" y1="40678" x2="35000" y2="40678"/>
                        <a14:backgroundMark x1="59167" y1="61017" x2="59167" y2="61017"/>
                        <a14:backgroundMark x1="31500" y1="30132" x2="31500" y2="3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372" y="-43375"/>
            <a:ext cx="1790792" cy="792426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24A5C4E-DF62-4193-AF71-148C262C50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380191"/>
              </p:ext>
            </p:extLst>
          </p:nvPr>
        </p:nvGraphicFramePr>
        <p:xfrm>
          <a:off x="335360" y="5573585"/>
          <a:ext cx="11122234" cy="1250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7074">
                  <a:extLst>
                    <a:ext uri="{9D8B030D-6E8A-4147-A177-3AD203B41FA5}">
                      <a16:colId xmlns:a16="http://schemas.microsoft.com/office/drawing/2014/main" val="2990520906"/>
                    </a:ext>
                  </a:extLst>
                </a:gridCol>
                <a:gridCol w="6645160">
                  <a:extLst>
                    <a:ext uri="{9D8B030D-6E8A-4147-A177-3AD203B41FA5}">
                      <a16:colId xmlns:a16="http://schemas.microsoft.com/office/drawing/2014/main" val="2086574060"/>
                    </a:ext>
                  </a:extLst>
                </a:gridCol>
              </a:tblGrid>
              <a:tr h="388616">
                <a:tc gridSpan="2">
                  <a:txBody>
                    <a:bodyPr/>
                    <a:lstStyle/>
                    <a:p>
                      <a:pPr marL="0" algn="l" defTabSz="1043056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2"/>
                          </a:solidFill>
                          <a:effectLst/>
                          <a:latin typeface="Oswald" pitchFamily="2" charset="0"/>
                          <a:ea typeface="Roboto" panose="02000000000000000000" pitchFamily="2" charset="0"/>
                          <a:cs typeface="+mn-cs"/>
                        </a:rPr>
                        <a:t>ДЛЯ ЭКОЛОГОВ</a:t>
                      </a:r>
                    </a:p>
                  </a:txBody>
                  <a:tcPr marL="97950" marR="97950" marT="65300" marB="65300">
                    <a:solidFill>
                      <a:srgbClr val="E8EA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636569"/>
                  </a:ext>
                </a:extLst>
              </a:tr>
              <a:tr h="823457">
                <a:tc>
                  <a:txBody>
                    <a:bodyPr/>
                    <a:lstStyle/>
                    <a:p>
                      <a:pPr marL="285750" lvl="0" indent="-285750" algn="l" defTabSz="1043056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+mn-cs"/>
                        </a:rPr>
                        <a:t>контроль экологических показателей на объекте размещения</a:t>
                      </a:r>
                    </a:p>
                  </a:txBody>
                  <a:tcPr marL="97950" marR="97950" marT="65300" marB="6530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2800" indent="-172800" algn="l" defTabSz="104305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оперативные достоверные данные для принятия решений о размещении отходов</a:t>
                      </a:r>
                    </a:p>
                    <a:p>
                      <a:pPr marL="172800" indent="-172800" algn="l" defTabSz="104305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взаимодействие с контролирующими органами и населением</a:t>
                      </a:r>
                    </a:p>
                  </a:txBody>
                  <a:tcPr marL="97950" marR="97950" marT="65300" marB="6530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376613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8C55F8-487A-469A-83C5-AA0A3D62BB80}"/>
              </a:ext>
            </a:extLst>
          </p:cNvPr>
          <p:cNvSpPr/>
          <p:nvPr/>
        </p:nvSpPr>
        <p:spPr>
          <a:xfrm>
            <a:off x="11471568" y="6381328"/>
            <a:ext cx="7204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0DA75AA7-B230-453C-B2EA-9D0134347703}"/>
              </a:ext>
            </a:extLst>
          </p:cNvPr>
          <p:cNvSpPr txBox="1"/>
          <p:nvPr/>
        </p:nvSpPr>
        <p:spPr>
          <a:xfrm>
            <a:off x="11659760" y="638152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92D05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13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5DA8584-8C8F-48E3-808C-02F0786003E7}"/>
              </a:ext>
            </a:extLst>
          </p:cNvPr>
          <p:cNvSpPr txBox="1">
            <a:spLocks/>
          </p:cNvSpPr>
          <p:nvPr/>
        </p:nvSpPr>
        <p:spPr>
          <a:xfrm>
            <a:off x="360138" y="42775"/>
            <a:ext cx="9372071" cy="497431"/>
          </a:xfrm>
          <a:prstGeom prst="rect">
            <a:avLst/>
          </a:prstGeom>
        </p:spPr>
        <p:txBody>
          <a:bodyPr vert="horz" lIns="104306" tIns="52153" rIns="104306" bIns="52153" rtlCol="0" anchor="t" anchorCtr="0">
            <a:noAutofit/>
          </a:bodyPr>
          <a:lstStyle>
            <a:lvl1pPr algn="l" defTabSz="104305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100" b="1" i="0" kern="1200" baseline="0">
                <a:solidFill>
                  <a:srgbClr val="115892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ru-RU" sz="2400" dirty="0">
                <a:solidFill>
                  <a:srgbClr val="05437A"/>
                </a:solidFill>
                <a:latin typeface="Helvetica Neue"/>
              </a:rPr>
              <a:t>Направления развития автоматизации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39099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6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B96CBD6-C6B3-4D2F-8D6F-68D7A58D580A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6088757" cy="6858000"/>
          </a:xfrm>
          <a:custGeom>
            <a:avLst/>
            <a:gdLst>
              <a:gd name="T0" fmla="*/ 1401 w 1401"/>
              <a:gd name="T1" fmla="*/ 789 h 1578"/>
              <a:gd name="T2" fmla="*/ 0 w 1401"/>
              <a:gd name="T3" fmla="*/ 0 h 1578"/>
              <a:gd name="T4" fmla="*/ 0 w 1401"/>
              <a:gd name="T5" fmla="*/ 1578 h 1578"/>
              <a:gd name="T6" fmla="*/ 1401 w 1401"/>
              <a:gd name="T7" fmla="*/ 789 h 1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1" h="1578">
                <a:moveTo>
                  <a:pt x="1401" y="789"/>
                </a:moveTo>
                <a:lnTo>
                  <a:pt x="0" y="0"/>
                </a:lnTo>
                <a:lnTo>
                  <a:pt x="0" y="1578"/>
                </a:lnTo>
                <a:lnTo>
                  <a:pt x="1401" y="78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solidFill>
                <a:srgbClr val="2E75B6"/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541B554-3D7D-406B-B5BC-F49B3CB95900}"/>
              </a:ext>
            </a:extLst>
          </p:cNvPr>
          <p:cNvSpPr>
            <a:spLocks/>
          </p:cNvSpPr>
          <p:nvPr/>
        </p:nvSpPr>
        <p:spPr bwMode="auto">
          <a:xfrm>
            <a:off x="1768825" y="597576"/>
            <a:ext cx="8900623" cy="5662848"/>
          </a:xfrm>
          <a:custGeom>
            <a:avLst/>
            <a:gdLst>
              <a:gd name="connsiteX0" fmla="*/ 0 w 8900623"/>
              <a:gd name="connsiteY0" fmla="*/ 0 h 5662848"/>
              <a:gd name="connsiteX1" fmla="*/ 8900623 w 8900623"/>
              <a:gd name="connsiteY1" fmla="*/ 5002255 h 5662848"/>
              <a:gd name="connsiteX2" fmla="*/ 8900623 w 8900623"/>
              <a:gd name="connsiteY2" fmla="*/ 5662848 h 5662848"/>
              <a:gd name="connsiteX3" fmla="*/ 0 w 8900623"/>
              <a:gd name="connsiteY3" fmla="*/ 651901 h 566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00623" h="5662848">
                <a:moveTo>
                  <a:pt x="0" y="0"/>
                </a:moveTo>
                <a:lnTo>
                  <a:pt x="8900623" y="5002255"/>
                </a:lnTo>
                <a:lnTo>
                  <a:pt x="8900623" y="5662848"/>
                </a:lnTo>
                <a:lnTo>
                  <a:pt x="0" y="651901"/>
                </a:lnTo>
                <a:close/>
              </a:path>
            </a:pathLst>
          </a:custGeom>
          <a:solidFill>
            <a:srgbClr val="05437A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8EFE79E-8D8F-497D-BD4F-751DDED05460}"/>
              </a:ext>
            </a:extLst>
          </p:cNvPr>
          <p:cNvSpPr>
            <a:spLocks/>
          </p:cNvSpPr>
          <p:nvPr/>
        </p:nvSpPr>
        <p:spPr bwMode="auto">
          <a:xfrm>
            <a:off x="5380212" y="3084362"/>
            <a:ext cx="4572000" cy="3320350"/>
          </a:xfrm>
          <a:custGeom>
            <a:avLst/>
            <a:gdLst>
              <a:gd name="connsiteX0" fmla="*/ 8692 w 4572000"/>
              <a:gd name="connsiteY0" fmla="*/ 0 h 3320350"/>
              <a:gd name="connsiteX1" fmla="*/ 4572000 w 4572000"/>
              <a:gd name="connsiteY1" fmla="*/ 2603259 h 3320350"/>
              <a:gd name="connsiteX2" fmla="*/ 4563308 w 4572000"/>
              <a:gd name="connsiteY2" fmla="*/ 3320350 h 3320350"/>
              <a:gd name="connsiteX3" fmla="*/ 0 w 4572000"/>
              <a:gd name="connsiteY3" fmla="*/ 725783 h 332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3320350">
                <a:moveTo>
                  <a:pt x="8692" y="0"/>
                </a:moveTo>
                <a:lnTo>
                  <a:pt x="4572000" y="2603259"/>
                </a:lnTo>
                <a:lnTo>
                  <a:pt x="4563308" y="3320350"/>
                </a:lnTo>
                <a:lnTo>
                  <a:pt x="0" y="725783"/>
                </a:lnTo>
                <a:close/>
              </a:path>
            </a:pathLst>
          </a:custGeom>
          <a:solidFill>
            <a:srgbClr val="6EC13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E98686-E877-47F5-802E-CDEAAF82A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07" y="2319050"/>
            <a:ext cx="4118810" cy="21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51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4">
            <a:extLst>
              <a:ext uri="{FF2B5EF4-FFF2-40B4-BE49-F238E27FC236}">
                <a16:creationId xmlns:a16="http://schemas.microsoft.com/office/drawing/2014/main" id="{9B2CE42A-59AB-FD42-83B3-53B4B8F6740A}"/>
              </a:ext>
            </a:extLst>
          </p:cNvPr>
          <p:cNvSpPr txBox="1"/>
          <p:nvPr/>
        </p:nvSpPr>
        <p:spPr>
          <a:xfrm>
            <a:off x="11640616" y="6165304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92D050"/>
                </a:solidFill>
                <a:latin typeface="Helvetica Neue"/>
                <a:ea typeface="Helvetica Neue Medium" panose="02000503000000020004" pitchFamily="2" charset="0"/>
                <a:cs typeface="Helvetica Neue Medium" panose="02000503000000020004" pitchFamily="2" charset="0"/>
              </a:rPr>
              <a:t>2</a:t>
            </a:r>
          </a:p>
        </p:txBody>
      </p:sp>
      <p:sp>
        <p:nvSpPr>
          <p:cNvPr id="69" name="Овал 68"/>
          <p:cNvSpPr/>
          <p:nvPr/>
        </p:nvSpPr>
        <p:spPr>
          <a:xfrm>
            <a:off x="9608429" y="-3087135"/>
            <a:ext cx="3910645" cy="412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3302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75" l="3500" r="97333">
                        <a14:foregroundMark x1="34000" y1="60640" x2="34000" y2="60640"/>
                        <a14:foregroundMark x1="20167" y1="71940" x2="20167" y2="71940"/>
                        <a14:foregroundMark x1="15167" y1="34652" x2="15167" y2="34652"/>
                        <a14:foregroundMark x1="33333" y1="71186" x2="33333" y2="71186"/>
                        <a14:foregroundMark x1="44000" y1="65160" x2="44000" y2="65160"/>
                        <a14:foregroundMark x1="49833" y1="64407" x2="49833" y2="64407"/>
                        <a14:foregroundMark x1="46833" y1="58380" x2="46833" y2="58380"/>
                        <a14:foregroundMark x1="43000" y1="56874" x2="43000" y2="56874"/>
                        <a14:foregroundMark x1="44000" y1="39548" x2="44000" y2="39548"/>
                        <a14:foregroundMark x1="49167" y1="38418" x2="49167" y2="38418"/>
                        <a14:foregroundMark x1="55500" y1="36911" x2="55500" y2="36911"/>
                        <a14:foregroundMark x1="60500" y1="66667" x2="60500" y2="66667"/>
                        <a14:foregroundMark x1="68000" y1="67797" x2="68000" y2="67797"/>
                        <a14:foregroundMark x1="75000" y1="65160" x2="75000" y2="65160"/>
                        <a14:foregroundMark x1="74333" y1="57250" x2="74333" y2="57250"/>
                        <a14:foregroundMark x1="78000" y1="57627" x2="78000" y2="57627"/>
                        <a14:foregroundMark x1="82333" y1="56874" x2="82333" y2="56874"/>
                        <a14:foregroundMark x1="29000" y1="26742" x2="29000" y2="26742"/>
                        <a14:foregroundMark x1="34667" y1="28249" x2="34667" y2="28249"/>
                        <a14:foregroundMark x1="35000" y1="40678" x2="35000" y2="40678"/>
                        <a14:backgroundMark x1="59167" y1="61017" x2="59167" y2="61017"/>
                        <a14:backgroundMark x1="31500" y1="30132" x2="31500" y2="3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372" y="-43375"/>
            <a:ext cx="1790792" cy="7924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A80889-E07C-4E9B-BFB5-8D233C40F8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7" y="1639726"/>
            <a:ext cx="5659719" cy="4253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E52A22-06F8-408E-BFD4-6E2C34B10482}"/>
              </a:ext>
            </a:extLst>
          </p:cNvPr>
          <p:cNvSpPr txBox="1"/>
          <p:nvPr/>
        </p:nvSpPr>
        <p:spPr>
          <a:xfrm>
            <a:off x="3065411" y="5585201"/>
            <a:ext cx="2078082" cy="307777"/>
          </a:xfrm>
          <a:prstGeom prst="rect">
            <a:avLst/>
          </a:prstGeom>
          <a:solidFill>
            <a:srgbClr val="1DC32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swald SemiBold" pitchFamily="2" charset="-52"/>
              </a:rPr>
              <a:t>Объекты размещения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A72D17-7F88-4F04-9C2F-FC9577C36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0130" y="1416304"/>
            <a:ext cx="1854802" cy="111017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59B6755-E18D-4173-BDD0-9BB10C005455}"/>
              </a:ext>
            </a:extLst>
          </p:cNvPr>
          <p:cNvSpPr txBox="1"/>
          <p:nvPr/>
        </p:nvSpPr>
        <p:spPr>
          <a:xfrm>
            <a:off x="284751" y="88496"/>
            <a:ext cx="1000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Helvetica Neue"/>
                <a:ea typeface="Helvetica" panose="00000500000000000000" pitchFamily="50" charset="0"/>
              </a:rPr>
              <a:t>Структура взаимодействия подсистем АИС «Отходы»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909EEF0-3E8F-4FCF-9578-272FE0D4C3B5}"/>
              </a:ext>
            </a:extLst>
          </p:cNvPr>
          <p:cNvCxnSpPr/>
          <p:nvPr/>
        </p:nvCxnSpPr>
        <p:spPr>
          <a:xfrm flipV="1">
            <a:off x="298543" y="770327"/>
            <a:ext cx="1196973" cy="6511"/>
          </a:xfrm>
          <a:prstGeom prst="line">
            <a:avLst/>
          </a:prstGeom>
          <a:ln w="95250" cap="rnd">
            <a:solidFill>
              <a:srgbClr val="1DC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141DA35-1084-43B0-8388-8C107375EEB7}"/>
              </a:ext>
            </a:extLst>
          </p:cNvPr>
          <p:cNvSpPr txBox="1"/>
          <p:nvPr/>
        </p:nvSpPr>
        <p:spPr>
          <a:xfrm>
            <a:off x="2011145" y="3814053"/>
            <a:ext cx="1613981" cy="306171"/>
          </a:xfrm>
          <a:prstGeom prst="rect">
            <a:avLst/>
          </a:prstGeom>
          <a:solidFill>
            <a:srgbClr val="1DC328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swald SemiBold" pitchFamily="2" charset="-52"/>
              </a:rPr>
              <a:t>Возчики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98E329E-642C-45A7-89C0-F8D642367184}"/>
              </a:ext>
            </a:extLst>
          </p:cNvPr>
          <p:cNvGrpSpPr/>
          <p:nvPr/>
        </p:nvGrpSpPr>
        <p:grpSpPr>
          <a:xfrm>
            <a:off x="6804873" y="1268760"/>
            <a:ext cx="4979744" cy="751487"/>
            <a:chOff x="669069" y="2990159"/>
            <a:chExt cx="2903308" cy="751487"/>
          </a:xfrm>
          <a:solidFill>
            <a:srgbClr val="035B8B"/>
          </a:solidFill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36BCB1E8-9CAD-4A86-8882-DC86BB76B50E}"/>
                </a:ext>
              </a:extLst>
            </p:cNvPr>
            <p:cNvSpPr/>
            <p:nvPr/>
          </p:nvSpPr>
          <p:spPr>
            <a:xfrm>
              <a:off x="814663" y="2990159"/>
              <a:ext cx="2757714" cy="648149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4A42E8E6-F17B-4A61-A0B0-8A917F54BD93}"/>
                </a:ext>
              </a:extLst>
            </p:cNvPr>
            <p:cNvSpPr/>
            <p:nvPr/>
          </p:nvSpPr>
          <p:spPr>
            <a:xfrm>
              <a:off x="669069" y="3093497"/>
              <a:ext cx="2696291" cy="648149"/>
            </a:xfrm>
            <a:prstGeom prst="rect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>
                <a:solidFill>
                  <a:schemeClr val="bg1">
                    <a:lumMod val="95000"/>
                  </a:schemeClr>
                </a:solidFill>
                <a:latin typeface="Oswald Regular" pitchFamily="2" charset="-52"/>
              </a:endParaRPr>
            </a:p>
            <a:p>
              <a:pPr algn="ctr"/>
              <a:r>
                <a:rPr lang="ru-RU" sz="1800" dirty="0">
                  <a:solidFill>
                    <a:schemeClr val="bg1">
                      <a:lumMod val="95000"/>
                    </a:schemeClr>
                  </a:solidFill>
                  <a:latin typeface="Oswald Regular" pitchFamily="2" charset="-52"/>
                </a:rPr>
                <a:t>Региональные операторы </a:t>
              </a:r>
            </a:p>
            <a:p>
              <a:pPr algn="ctr"/>
              <a:endParaRPr lang="ru-RU" sz="1800" dirty="0">
                <a:solidFill>
                  <a:schemeClr val="bg1">
                    <a:lumMod val="95000"/>
                  </a:schemeClr>
                </a:solidFill>
                <a:latin typeface="Oswald Regular" pitchFamily="2" charset="-52"/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E133A5BA-D3FB-48DA-97FA-0F502F42ADF4}"/>
              </a:ext>
            </a:extLst>
          </p:cNvPr>
          <p:cNvGrpSpPr/>
          <p:nvPr/>
        </p:nvGrpSpPr>
        <p:grpSpPr>
          <a:xfrm>
            <a:off x="6166523" y="3568710"/>
            <a:ext cx="2565815" cy="683227"/>
            <a:chOff x="184436" y="5827386"/>
            <a:chExt cx="2565815" cy="683227"/>
          </a:xfrm>
          <a:solidFill>
            <a:srgbClr val="1DC328"/>
          </a:solidFill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1C5F1B92-1A78-46C4-8663-E92A6D46B64D}"/>
                </a:ext>
              </a:extLst>
            </p:cNvPr>
            <p:cNvSpPr/>
            <p:nvPr/>
          </p:nvSpPr>
          <p:spPr>
            <a:xfrm>
              <a:off x="454454" y="5827386"/>
              <a:ext cx="2295797" cy="476279"/>
            </a:xfrm>
            <a:prstGeom prst="rect">
              <a:avLst/>
            </a:prstGeom>
            <a:grpFill/>
            <a:ln w="12700">
              <a:solidFill>
                <a:srgbClr val="035B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F95607F6-CA0E-4689-945D-29B904243D51}"/>
                </a:ext>
              </a:extLst>
            </p:cNvPr>
            <p:cNvSpPr/>
            <p:nvPr/>
          </p:nvSpPr>
          <p:spPr>
            <a:xfrm>
              <a:off x="319445" y="5939576"/>
              <a:ext cx="2295797" cy="476279"/>
            </a:xfrm>
            <a:prstGeom prst="rect">
              <a:avLst/>
            </a:prstGeom>
            <a:grpFill/>
            <a:ln w="12700">
              <a:solidFill>
                <a:srgbClr val="035B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BF813246-A33A-4561-9A85-3B8C6BBA40EA}"/>
                </a:ext>
              </a:extLst>
            </p:cNvPr>
            <p:cNvSpPr/>
            <p:nvPr/>
          </p:nvSpPr>
          <p:spPr>
            <a:xfrm>
              <a:off x="184436" y="6034334"/>
              <a:ext cx="2295797" cy="476279"/>
            </a:xfrm>
            <a:prstGeom prst="rect">
              <a:avLst/>
            </a:prstGeom>
            <a:grpFill/>
            <a:ln w="12700">
              <a:solidFill>
                <a:srgbClr val="035B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Oswald Regular" pitchFamily="2" charset="-52"/>
                </a:rPr>
                <a:t>Возчики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C8F7C53-8F77-488A-BCBA-9F2E9C8031EE}"/>
              </a:ext>
            </a:extLst>
          </p:cNvPr>
          <p:cNvGrpSpPr/>
          <p:nvPr/>
        </p:nvGrpSpPr>
        <p:grpSpPr>
          <a:xfrm>
            <a:off x="9222104" y="4890020"/>
            <a:ext cx="2803554" cy="776182"/>
            <a:chOff x="184436" y="5734431"/>
            <a:chExt cx="2803554" cy="776182"/>
          </a:xfrm>
          <a:solidFill>
            <a:srgbClr val="1DC328"/>
          </a:solidFill>
        </p:grpSpPr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EADED77A-4867-43B7-B885-AA08F08ED0EC}"/>
                </a:ext>
              </a:extLst>
            </p:cNvPr>
            <p:cNvSpPr/>
            <p:nvPr/>
          </p:nvSpPr>
          <p:spPr>
            <a:xfrm>
              <a:off x="692193" y="5734431"/>
              <a:ext cx="2295797" cy="476279"/>
            </a:xfrm>
            <a:prstGeom prst="rect">
              <a:avLst/>
            </a:prstGeom>
            <a:grpFill/>
            <a:ln w="12700">
              <a:solidFill>
                <a:srgbClr val="035B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F5944BF1-E8D2-4B16-A75E-880183DBAA38}"/>
                </a:ext>
              </a:extLst>
            </p:cNvPr>
            <p:cNvSpPr/>
            <p:nvPr/>
          </p:nvSpPr>
          <p:spPr>
            <a:xfrm>
              <a:off x="522164" y="5835511"/>
              <a:ext cx="2295797" cy="476279"/>
            </a:xfrm>
            <a:prstGeom prst="rect">
              <a:avLst/>
            </a:prstGeom>
            <a:grpFill/>
            <a:ln w="12700">
              <a:solidFill>
                <a:srgbClr val="035B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D3A421ED-EA6D-4784-A0A8-7BB4604D5F1F}"/>
                </a:ext>
              </a:extLst>
            </p:cNvPr>
            <p:cNvSpPr/>
            <p:nvPr/>
          </p:nvSpPr>
          <p:spPr>
            <a:xfrm>
              <a:off x="319445" y="5939576"/>
              <a:ext cx="2295797" cy="476279"/>
            </a:xfrm>
            <a:prstGeom prst="rect">
              <a:avLst/>
            </a:prstGeom>
            <a:grpFill/>
            <a:ln w="12700">
              <a:solidFill>
                <a:srgbClr val="035B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6432DF8E-0AC2-4B71-A311-7A6E72996B0A}"/>
                </a:ext>
              </a:extLst>
            </p:cNvPr>
            <p:cNvSpPr/>
            <p:nvPr/>
          </p:nvSpPr>
          <p:spPr>
            <a:xfrm>
              <a:off x="184436" y="6034334"/>
              <a:ext cx="2295797" cy="476279"/>
            </a:xfrm>
            <a:prstGeom prst="rect">
              <a:avLst/>
            </a:prstGeom>
            <a:grpFill/>
            <a:ln w="12700">
              <a:solidFill>
                <a:srgbClr val="035B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chemeClr val="bg1">
                      <a:lumMod val="95000"/>
                    </a:schemeClr>
                  </a:solidFill>
                  <a:latin typeface="Oswald Regular" pitchFamily="2" charset="-52"/>
                </a:rPr>
                <a:t>Места размещения отходов</a:t>
              </a:r>
            </a:p>
          </p:txBody>
        </p:sp>
      </p:grp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40DE6C71-70DF-4B15-A554-402D48E401E9}"/>
              </a:ext>
            </a:extLst>
          </p:cNvPr>
          <p:cNvCxnSpPr>
            <a:cxnSpLocks/>
          </p:cNvCxnSpPr>
          <p:nvPr/>
        </p:nvCxnSpPr>
        <p:spPr>
          <a:xfrm flipV="1">
            <a:off x="7327006" y="2020247"/>
            <a:ext cx="0" cy="1548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3B994DB5-49E7-44A3-8F8F-A12D2B871DC9}"/>
              </a:ext>
            </a:extLst>
          </p:cNvPr>
          <p:cNvCxnSpPr>
            <a:cxnSpLocks/>
          </p:cNvCxnSpPr>
          <p:nvPr/>
        </p:nvCxnSpPr>
        <p:spPr>
          <a:xfrm>
            <a:off x="7001497" y="2030134"/>
            <a:ext cx="0" cy="1538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8E9F2653-126C-4072-86B6-BEB95F24A93B}"/>
              </a:ext>
            </a:extLst>
          </p:cNvPr>
          <p:cNvCxnSpPr>
            <a:cxnSpLocks/>
          </p:cNvCxnSpPr>
          <p:nvPr/>
        </p:nvCxnSpPr>
        <p:spPr>
          <a:xfrm flipV="1">
            <a:off x="11352584" y="2036506"/>
            <a:ext cx="0" cy="2853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46E9FC25-EEC9-4196-B1AE-59BF2193E423}"/>
              </a:ext>
            </a:extLst>
          </p:cNvPr>
          <p:cNvCxnSpPr>
            <a:cxnSpLocks/>
          </p:cNvCxnSpPr>
          <p:nvPr/>
        </p:nvCxnSpPr>
        <p:spPr>
          <a:xfrm>
            <a:off x="11027075" y="2058326"/>
            <a:ext cx="3" cy="2853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5">
            <a:extLst>
              <a:ext uri="{FF2B5EF4-FFF2-40B4-BE49-F238E27FC236}">
                <a16:creationId xmlns:a16="http://schemas.microsoft.com/office/drawing/2014/main" id="{027B258F-EE98-4470-BAC9-31B40CD2AD5A}"/>
              </a:ext>
            </a:extLst>
          </p:cNvPr>
          <p:cNvCxnSpPr>
            <a:cxnSpLocks/>
          </p:cNvCxnSpPr>
          <p:nvPr/>
        </p:nvCxnSpPr>
        <p:spPr>
          <a:xfrm>
            <a:off x="7325737" y="4251938"/>
            <a:ext cx="1878463" cy="1081366"/>
          </a:xfrm>
          <a:prstGeom prst="bentConnector3">
            <a:avLst>
              <a:gd name="adj1" fmla="val 163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оединительная линия уступом 45">
            <a:extLst>
              <a:ext uri="{FF2B5EF4-FFF2-40B4-BE49-F238E27FC236}">
                <a16:creationId xmlns:a16="http://schemas.microsoft.com/office/drawing/2014/main" id="{369D7DE7-24B4-4FCD-AA31-68350085550E}"/>
              </a:ext>
            </a:extLst>
          </p:cNvPr>
          <p:cNvCxnSpPr>
            <a:cxnSpLocks/>
          </p:cNvCxnSpPr>
          <p:nvPr/>
        </p:nvCxnSpPr>
        <p:spPr>
          <a:xfrm rot="10800000">
            <a:off x="7001500" y="4251937"/>
            <a:ext cx="2202701" cy="1333264"/>
          </a:xfrm>
          <a:prstGeom prst="bentConnector3">
            <a:avLst>
              <a:gd name="adj1" fmla="val 99914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C4C1589-CF05-448E-A2AB-60ACDAD950BE}"/>
              </a:ext>
            </a:extLst>
          </p:cNvPr>
          <p:cNvGrpSpPr/>
          <p:nvPr/>
        </p:nvGrpSpPr>
        <p:grpSpPr>
          <a:xfrm>
            <a:off x="9437549" y="3412603"/>
            <a:ext cx="940919" cy="760415"/>
            <a:chOff x="5212400" y="4244201"/>
            <a:chExt cx="940919" cy="760415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5FE4F3E0-4D30-4B90-A6DC-94BB8301FB9D}"/>
                </a:ext>
              </a:extLst>
            </p:cNvPr>
            <p:cNvGrpSpPr/>
            <p:nvPr/>
          </p:nvGrpSpPr>
          <p:grpSpPr>
            <a:xfrm>
              <a:off x="5212400" y="4284687"/>
              <a:ext cx="940919" cy="719929"/>
              <a:chOff x="3337099" y="2700510"/>
              <a:chExt cx="940919" cy="719929"/>
            </a:xfrm>
          </p:grpSpPr>
          <p:sp>
            <p:nvSpPr>
              <p:cNvPr id="77" name="Блок-схема: узел 76">
                <a:extLst>
                  <a:ext uri="{FF2B5EF4-FFF2-40B4-BE49-F238E27FC236}">
                    <a16:creationId xmlns:a16="http://schemas.microsoft.com/office/drawing/2014/main" id="{6DFBD8C1-75E6-46AA-89E8-B9033709FD25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Блок-схема: узел 77">
                <a:extLst>
                  <a:ext uri="{FF2B5EF4-FFF2-40B4-BE49-F238E27FC236}">
                    <a16:creationId xmlns:a16="http://schemas.microsoft.com/office/drawing/2014/main" id="{B21C3F7A-3164-4809-AEE4-9ADDE8E962D2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76" name="Рисунок 75" descr="Цикл с людьми">
              <a:extLst>
                <a:ext uri="{FF2B5EF4-FFF2-40B4-BE49-F238E27FC236}">
                  <a16:creationId xmlns:a16="http://schemas.microsoft.com/office/drawing/2014/main" id="{23357991-DCCC-4D17-9C98-19E042858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23482" y="4244201"/>
              <a:ext cx="745232" cy="745232"/>
            </a:xfrm>
            <a:prstGeom prst="rect">
              <a:avLst/>
            </a:prstGeom>
          </p:spPr>
        </p:pic>
      </p:grpSp>
      <p:sp>
        <p:nvSpPr>
          <p:cNvPr id="18" name="Скругленный прямоугольник 29">
            <a:extLst>
              <a:ext uri="{FF2B5EF4-FFF2-40B4-BE49-F238E27FC236}">
                <a16:creationId xmlns:a16="http://schemas.microsoft.com/office/drawing/2014/main" id="{0B5584F6-AD94-4D57-9F28-69CF7496FA3C}"/>
              </a:ext>
            </a:extLst>
          </p:cNvPr>
          <p:cNvSpPr/>
          <p:nvPr/>
        </p:nvSpPr>
        <p:spPr>
          <a:xfrm>
            <a:off x="82548" y="1114928"/>
            <a:ext cx="5961044" cy="5398249"/>
          </a:xfrm>
          <a:prstGeom prst="roundRect">
            <a:avLst>
              <a:gd name="adj" fmla="val 4863"/>
            </a:avLst>
          </a:prstGeom>
          <a:noFill/>
          <a:ln w="22225">
            <a:solidFill>
              <a:srgbClr val="035B8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F95C936E-C024-4A86-B021-408B118125BD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9921247" y="2020247"/>
            <a:ext cx="0" cy="139235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2D903BE5-2D8C-4A95-9CE8-EB11D6990834}"/>
              </a:ext>
            </a:extLst>
          </p:cNvPr>
          <p:cNvCxnSpPr>
            <a:cxnSpLocks/>
            <a:stCxn id="77" idx="2"/>
            <a:endCxn id="49" idx="3"/>
          </p:cNvCxnSpPr>
          <p:nvPr/>
        </p:nvCxnSpPr>
        <p:spPr>
          <a:xfrm flipH="1">
            <a:off x="8732338" y="3805462"/>
            <a:ext cx="705211" cy="138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475135FD-BBD2-4F64-B695-A9194ADFA8C2}"/>
              </a:ext>
            </a:extLst>
          </p:cNvPr>
          <p:cNvCxnSpPr>
            <a:cxnSpLocks/>
            <a:stCxn id="76" idx="2"/>
          </p:cNvCxnSpPr>
          <p:nvPr/>
        </p:nvCxnSpPr>
        <p:spPr>
          <a:xfrm>
            <a:off x="9921247" y="4157835"/>
            <a:ext cx="0" cy="7385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: скругленные углы 105">
            <a:extLst>
              <a:ext uri="{FF2B5EF4-FFF2-40B4-BE49-F238E27FC236}">
                <a16:creationId xmlns:a16="http://schemas.microsoft.com/office/drawing/2014/main" id="{DB3425AB-7B0F-43A5-91FF-AD7DCF4D16DB}"/>
              </a:ext>
            </a:extLst>
          </p:cNvPr>
          <p:cNvSpPr/>
          <p:nvPr/>
        </p:nvSpPr>
        <p:spPr>
          <a:xfrm>
            <a:off x="6338062" y="2650994"/>
            <a:ext cx="1689318" cy="31329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Прямой договор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id="{0B31442F-DDBB-40D7-8185-FA2C0A2A135B}"/>
              </a:ext>
            </a:extLst>
          </p:cNvPr>
          <p:cNvSpPr/>
          <p:nvPr/>
        </p:nvSpPr>
        <p:spPr>
          <a:xfrm>
            <a:off x="6308127" y="4803532"/>
            <a:ext cx="1689318" cy="31329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Прямой договор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0" name="Прямоугольник: скругленные углы 109">
            <a:extLst>
              <a:ext uri="{FF2B5EF4-FFF2-40B4-BE49-F238E27FC236}">
                <a16:creationId xmlns:a16="http://schemas.microsoft.com/office/drawing/2014/main" id="{D0F546C8-D98C-4B03-816A-6BEE645923D3}"/>
              </a:ext>
            </a:extLst>
          </p:cNvPr>
          <p:cNvSpPr/>
          <p:nvPr/>
        </p:nvSpPr>
        <p:spPr>
          <a:xfrm>
            <a:off x="10293863" y="2678722"/>
            <a:ext cx="1689318" cy="31329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Прямой договор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2" name="Прямоугольник: скругленные углы 111">
            <a:extLst>
              <a:ext uri="{FF2B5EF4-FFF2-40B4-BE49-F238E27FC236}">
                <a16:creationId xmlns:a16="http://schemas.microsoft.com/office/drawing/2014/main" id="{7FE4C676-5642-4AD4-9140-CA4AF900F467}"/>
              </a:ext>
            </a:extLst>
          </p:cNvPr>
          <p:cNvSpPr/>
          <p:nvPr/>
        </p:nvSpPr>
        <p:spPr>
          <a:xfrm>
            <a:off x="9133906" y="4187741"/>
            <a:ext cx="1689318" cy="38527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«Трехстороннее» соглашение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6" dur="1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4">
            <a:extLst>
              <a:ext uri="{FF2B5EF4-FFF2-40B4-BE49-F238E27FC236}">
                <a16:creationId xmlns:a16="http://schemas.microsoft.com/office/drawing/2014/main" id="{9B2CE42A-59AB-FD42-83B3-53B4B8F6740A}"/>
              </a:ext>
            </a:extLst>
          </p:cNvPr>
          <p:cNvSpPr txBox="1"/>
          <p:nvPr/>
        </p:nvSpPr>
        <p:spPr>
          <a:xfrm>
            <a:off x="11640616" y="6165304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92D050"/>
                </a:solidFill>
                <a:latin typeface="Helvetica Neue"/>
                <a:ea typeface="Helvetica Neue Medium" panose="02000503000000020004" pitchFamily="2" charset="0"/>
                <a:cs typeface="Helvetica Neue Medium" panose="02000503000000020004" pitchFamily="2" charset="0"/>
              </a:rPr>
              <a:t>3</a:t>
            </a:r>
          </a:p>
        </p:txBody>
      </p:sp>
      <p:sp>
        <p:nvSpPr>
          <p:cNvPr id="69" name="Овал 68"/>
          <p:cNvSpPr/>
          <p:nvPr/>
        </p:nvSpPr>
        <p:spPr>
          <a:xfrm>
            <a:off x="9608429" y="-3087135"/>
            <a:ext cx="3910645" cy="412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3302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75" l="3500" r="97333">
                        <a14:foregroundMark x1="34000" y1="60640" x2="34000" y2="60640"/>
                        <a14:foregroundMark x1="20167" y1="71940" x2="20167" y2="71940"/>
                        <a14:foregroundMark x1="15167" y1="34652" x2="15167" y2="34652"/>
                        <a14:foregroundMark x1="33333" y1="71186" x2="33333" y2="71186"/>
                        <a14:foregroundMark x1="44000" y1="65160" x2="44000" y2="65160"/>
                        <a14:foregroundMark x1="49833" y1="64407" x2="49833" y2="64407"/>
                        <a14:foregroundMark x1="46833" y1="58380" x2="46833" y2="58380"/>
                        <a14:foregroundMark x1="43000" y1="56874" x2="43000" y2="56874"/>
                        <a14:foregroundMark x1="44000" y1="39548" x2="44000" y2="39548"/>
                        <a14:foregroundMark x1="49167" y1="38418" x2="49167" y2="38418"/>
                        <a14:foregroundMark x1="55500" y1="36911" x2="55500" y2="36911"/>
                        <a14:foregroundMark x1="60500" y1="66667" x2="60500" y2="66667"/>
                        <a14:foregroundMark x1="68000" y1="67797" x2="68000" y2="67797"/>
                        <a14:foregroundMark x1="75000" y1="65160" x2="75000" y2="65160"/>
                        <a14:foregroundMark x1="74333" y1="57250" x2="74333" y2="57250"/>
                        <a14:foregroundMark x1="78000" y1="57627" x2="78000" y2="57627"/>
                        <a14:foregroundMark x1="82333" y1="56874" x2="82333" y2="56874"/>
                        <a14:foregroundMark x1="29000" y1="26742" x2="29000" y2="26742"/>
                        <a14:foregroundMark x1="34667" y1="28249" x2="34667" y2="28249"/>
                        <a14:foregroundMark x1="35000" y1="40678" x2="35000" y2="40678"/>
                        <a14:backgroundMark x1="59167" y1="61017" x2="59167" y2="61017"/>
                        <a14:backgroundMark x1="31500" y1="30132" x2="31500" y2="3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372" y="-43375"/>
            <a:ext cx="1790792" cy="79242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59B6755-E18D-4173-BDD0-9BB10C005455}"/>
              </a:ext>
            </a:extLst>
          </p:cNvPr>
          <p:cNvSpPr txBox="1"/>
          <p:nvPr/>
        </p:nvSpPr>
        <p:spPr>
          <a:xfrm>
            <a:off x="348260" y="126669"/>
            <a:ext cx="1000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Helvetica Neue"/>
                <a:ea typeface="Helvetica" panose="00000500000000000000" pitchFamily="50" charset="0"/>
              </a:rPr>
              <a:t>Назначение аппаратно-программного комплекса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8909EEF0-3E8F-4FCF-9578-272FE0D4C3B5}"/>
              </a:ext>
            </a:extLst>
          </p:cNvPr>
          <p:cNvCxnSpPr/>
          <p:nvPr/>
        </p:nvCxnSpPr>
        <p:spPr>
          <a:xfrm flipV="1">
            <a:off x="318903" y="749051"/>
            <a:ext cx="1196973" cy="6511"/>
          </a:xfrm>
          <a:prstGeom prst="line">
            <a:avLst/>
          </a:prstGeom>
          <a:ln w="95250" cap="rnd">
            <a:solidFill>
              <a:srgbClr val="1DC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AC5CBF8-4BCE-4920-9CA4-3C0A5047829A}"/>
              </a:ext>
            </a:extLst>
          </p:cNvPr>
          <p:cNvSpPr/>
          <p:nvPr/>
        </p:nvSpPr>
        <p:spPr>
          <a:xfrm>
            <a:off x="571797" y="1394944"/>
            <a:ext cx="4762944" cy="3877196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800" dirty="0">
                <a:solidFill>
                  <a:srgbClr val="035C8B"/>
                </a:solidFill>
              </a:rPr>
              <a:t>АИС «Отходы-Инфраструктура» предназначена для обеспечения:</a:t>
            </a:r>
          </a:p>
          <a:p>
            <a:endParaRPr lang="ru-RU" dirty="0">
              <a:solidFill>
                <a:srgbClr val="035C8B"/>
              </a:solidFill>
            </a:endParaRPr>
          </a:p>
          <a:p>
            <a:r>
              <a:rPr lang="ru-RU" sz="1800" dirty="0">
                <a:solidFill>
                  <a:srgbClr val="035C8B"/>
                </a:solidFill>
              </a:rPr>
              <a:t>    Сквозной автоматизации процессо</a:t>
            </a:r>
            <a:r>
              <a:rPr lang="ru-RU" dirty="0">
                <a:solidFill>
                  <a:srgbClr val="035C8B"/>
                </a:solidFill>
              </a:rPr>
              <a:t>в управления доступом, весового и экологического контроля на Объектах размещения отходов.</a:t>
            </a:r>
          </a:p>
          <a:p>
            <a:endParaRPr lang="ru-RU" dirty="0">
              <a:solidFill>
                <a:srgbClr val="035C8B"/>
              </a:solidFill>
            </a:endParaRPr>
          </a:p>
          <a:p>
            <a:r>
              <a:rPr lang="ru-RU" dirty="0">
                <a:solidFill>
                  <a:srgbClr val="035C8B"/>
                </a:solidFill>
              </a:rPr>
              <a:t>    Информационно-аналитической поддержки принятия управленческих решений.</a:t>
            </a:r>
          </a:p>
          <a:p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1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45558D-04CF-49F2-A2F1-C2B516545EA8}"/>
              </a:ext>
            </a:extLst>
          </p:cNvPr>
          <p:cNvSpPr txBox="1"/>
          <p:nvPr/>
        </p:nvSpPr>
        <p:spPr>
          <a:xfrm>
            <a:off x="7138336" y="3787166"/>
            <a:ext cx="2423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DC328"/>
                </a:solidFill>
                <a:latin typeface="Oswald SemiBold" pitchFamily="2" charset="-52"/>
              </a:rPr>
              <a:t>Задачи:</a:t>
            </a: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99B847F6-577F-433C-8842-9CE5F012C0F7}"/>
              </a:ext>
            </a:extLst>
          </p:cNvPr>
          <p:cNvGrpSpPr/>
          <p:nvPr/>
        </p:nvGrpSpPr>
        <p:grpSpPr>
          <a:xfrm>
            <a:off x="7162227" y="2133423"/>
            <a:ext cx="4570513" cy="1200119"/>
            <a:chOff x="8499475" y="7158705"/>
            <a:chExt cx="4570513" cy="1200119"/>
          </a:xfrm>
        </p:grpSpPr>
        <p:sp>
          <p:nvSpPr>
            <p:cNvPr id="80" name="Текст 2">
              <a:extLst>
                <a:ext uri="{FF2B5EF4-FFF2-40B4-BE49-F238E27FC236}">
                  <a16:creationId xmlns:a16="http://schemas.microsoft.com/office/drawing/2014/main" id="{3C473217-4AC0-41BE-8898-AECF92C6D1B8}"/>
                </a:ext>
              </a:extLst>
            </p:cNvPr>
            <p:cNvSpPr txBox="1">
              <a:spLocks/>
            </p:cNvSpPr>
            <p:nvPr/>
          </p:nvSpPr>
          <p:spPr>
            <a:xfrm>
              <a:off x="8632473" y="7158705"/>
              <a:ext cx="4437515" cy="1200119"/>
            </a:xfrm>
            <a:prstGeom prst="rect">
              <a:avLst/>
            </a:prstGeom>
          </p:spPr>
          <p:txBody>
            <a:bodyPr wrap="square" lIns="91232" tIns="45616" rIns="91232" bIns="45616">
              <a:spAutoFit/>
            </a:bodyPr>
            <a:lstStyle>
              <a:defPPr>
                <a:defRPr lang="ru-RU"/>
              </a:defPPr>
              <a:lvl1pPr defTabSz="911983">
                <a:defRPr sz="13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r>
                <a:rPr lang="ru-RU" sz="1200" b="1" dirty="0">
                  <a:solidFill>
                    <a:schemeClr val="bg2">
                      <a:lumMod val="10000"/>
                    </a:schemeClr>
                  </a:solidFill>
                </a:rPr>
                <a:t>Повышение прозрачности деятельности по размещению отходов</a:t>
              </a: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</a:rPr>
                <a:t> за счет организации непрерывного и объективного контроля, предоставления непосредственного доступа к данным, средствам инструментального контроля, а также реализации инструментария аналитики</a:t>
              </a:r>
              <a:endParaRPr lang="ru-RU" sz="1050" dirty="0">
                <a:solidFill>
                  <a:srgbClr val="FF0000"/>
                </a:solidFill>
                <a:latin typeface="Oswald SemiBold" pitchFamily="2" charset="-52"/>
              </a:endParaRP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3B1F9567-AD45-4048-9CCE-E73D15090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9475" y="7226676"/>
              <a:ext cx="123842" cy="133369"/>
            </a:xfrm>
            <a:prstGeom prst="rect">
              <a:avLst/>
            </a:prstGeom>
          </p:spPr>
        </p:pic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A0D9B40A-0162-4B10-AB6E-0CFF53D08D3F}"/>
              </a:ext>
            </a:extLst>
          </p:cNvPr>
          <p:cNvSpPr txBox="1"/>
          <p:nvPr/>
        </p:nvSpPr>
        <p:spPr>
          <a:xfrm>
            <a:off x="7046483" y="727357"/>
            <a:ext cx="2423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DC328"/>
                </a:solidFill>
                <a:latin typeface="Oswald SemiBold" pitchFamily="2" charset="-52"/>
              </a:rPr>
              <a:t>Цели:</a:t>
            </a: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A1A8C16-9714-464B-AE27-EDB2246ABAE7}"/>
              </a:ext>
            </a:extLst>
          </p:cNvPr>
          <p:cNvGrpSpPr/>
          <p:nvPr/>
        </p:nvGrpSpPr>
        <p:grpSpPr>
          <a:xfrm>
            <a:off x="7153958" y="1104283"/>
            <a:ext cx="4558666" cy="1015453"/>
            <a:chOff x="8499475" y="7158705"/>
            <a:chExt cx="4558666" cy="1015453"/>
          </a:xfrm>
        </p:grpSpPr>
        <p:sp>
          <p:nvSpPr>
            <p:cNvPr id="84" name="Текст 2">
              <a:extLst>
                <a:ext uri="{FF2B5EF4-FFF2-40B4-BE49-F238E27FC236}">
                  <a16:creationId xmlns:a16="http://schemas.microsoft.com/office/drawing/2014/main" id="{20D47BC9-51A7-4560-BC45-0B5692F7300C}"/>
                </a:ext>
              </a:extLst>
            </p:cNvPr>
            <p:cNvSpPr txBox="1">
              <a:spLocks/>
            </p:cNvSpPr>
            <p:nvPr/>
          </p:nvSpPr>
          <p:spPr>
            <a:xfrm>
              <a:off x="8632473" y="7158705"/>
              <a:ext cx="4425668" cy="1015453"/>
            </a:xfrm>
            <a:prstGeom prst="rect">
              <a:avLst/>
            </a:prstGeom>
          </p:spPr>
          <p:txBody>
            <a:bodyPr wrap="square" lIns="91232" tIns="45616" rIns="91232" bIns="45616">
              <a:spAutoFit/>
            </a:bodyPr>
            <a:lstStyle>
              <a:defPPr>
                <a:defRPr lang="ru-RU"/>
              </a:defPPr>
              <a:lvl1pPr defTabSz="911983">
                <a:defRPr sz="13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r>
                <a:rPr lang="ru-RU" sz="1200" b="1" dirty="0">
                  <a:solidFill>
                    <a:schemeClr val="bg2">
                      <a:lumMod val="10000"/>
                    </a:schemeClr>
                  </a:solidFill>
                </a:rPr>
                <a:t>Повышение полноты контроля и качества управления процессами размещения отходов</a:t>
              </a:r>
              <a:r>
                <a:rPr lang="ru-RU" sz="1200" dirty="0">
                  <a:solidFill>
                    <a:schemeClr val="bg2">
                      <a:lumMod val="10000"/>
                    </a:schemeClr>
                  </a:solidFill>
                </a:rPr>
                <a:t> посредством автоматизации процессов управления, учета и контроля обработки, утилизации и размещения твердых коммунальных отходов</a:t>
              </a:r>
              <a:endParaRPr lang="ru-RU" sz="1200" dirty="0">
                <a:solidFill>
                  <a:srgbClr val="FF0000"/>
                </a:solidFill>
                <a:latin typeface="Oswald SemiBold" pitchFamily="2" charset="-52"/>
              </a:endParaRP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B8BF470-2718-4BB9-87DE-DB0C02BAE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9475" y="7226676"/>
              <a:ext cx="123842" cy="133369"/>
            </a:xfrm>
            <a:prstGeom prst="rect">
              <a:avLst/>
            </a:prstGeom>
          </p:spPr>
        </p:pic>
      </p:grpSp>
      <p:sp>
        <p:nvSpPr>
          <p:cNvPr id="86" name="Текст 2">
            <a:extLst>
              <a:ext uri="{FF2B5EF4-FFF2-40B4-BE49-F238E27FC236}">
                <a16:creationId xmlns:a16="http://schemas.microsoft.com/office/drawing/2014/main" id="{E128A95A-53A8-4F3C-A30D-3485EE69CCD7}"/>
              </a:ext>
            </a:extLst>
          </p:cNvPr>
          <p:cNvSpPr txBox="1">
            <a:spLocks/>
          </p:cNvSpPr>
          <p:nvPr/>
        </p:nvSpPr>
        <p:spPr>
          <a:xfrm>
            <a:off x="7233371" y="4296165"/>
            <a:ext cx="3600357" cy="2492780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171450" indent="-171450">
              <a:buBlip>
                <a:blip r:embed="rId6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Управление доступом транспортных средств на Объект.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6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Весовой контроль транспортных средств.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6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Учет баланса масс отходов.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6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Контроль и прогнозирование заполняемости.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6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Организация внутренней логистики.</a:t>
            </a:r>
          </a:p>
          <a:p>
            <a:pPr marL="171450" indent="-171450">
              <a:buBlip>
                <a:blip r:embed="rId6"/>
              </a:buBlip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6"/>
              </a:buBlip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 algn="just">
              <a:spcAft>
                <a:spcPts val="600"/>
              </a:spcAft>
              <a:buBlip>
                <a:blip r:embed="rId6"/>
              </a:buBlip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EA3679-B022-4C10-ADDE-D361ABC65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48" y="2420888"/>
            <a:ext cx="123842" cy="1333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829E28-456B-4B3A-91A2-DDFEC25DB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48" y="3834045"/>
            <a:ext cx="123842" cy="1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8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6" dur="1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7" dur="1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500" autoRev="1" fill="remove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Овал 77"/>
          <p:cNvSpPr/>
          <p:nvPr/>
        </p:nvSpPr>
        <p:spPr>
          <a:xfrm>
            <a:off x="9608429" y="-3087135"/>
            <a:ext cx="3910645" cy="412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3302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0451" y="49937"/>
            <a:ext cx="956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Helvetica Neue"/>
                <a:ea typeface="Helvetica" panose="00000500000000000000" pitchFamily="50" charset="0"/>
              </a:rPr>
              <a:t>Ключевые возможности решения АИС «Отходы-Инфраструктура»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75" l="3500" r="97333">
                        <a14:foregroundMark x1="34000" y1="60640" x2="34000" y2="60640"/>
                        <a14:foregroundMark x1="20167" y1="71940" x2="20167" y2="71940"/>
                        <a14:foregroundMark x1="15167" y1="34652" x2="15167" y2="34652"/>
                        <a14:foregroundMark x1="33333" y1="71186" x2="33333" y2="71186"/>
                        <a14:foregroundMark x1="44000" y1="65160" x2="44000" y2="65160"/>
                        <a14:foregroundMark x1="49833" y1="64407" x2="49833" y2="64407"/>
                        <a14:foregroundMark x1="46833" y1="58380" x2="46833" y2="58380"/>
                        <a14:foregroundMark x1="43000" y1="56874" x2="43000" y2="56874"/>
                        <a14:foregroundMark x1="44000" y1="39548" x2="44000" y2="39548"/>
                        <a14:foregroundMark x1="49167" y1="38418" x2="49167" y2="38418"/>
                        <a14:foregroundMark x1="55500" y1="36911" x2="55500" y2="36911"/>
                        <a14:foregroundMark x1="60500" y1="66667" x2="60500" y2="66667"/>
                        <a14:foregroundMark x1="68000" y1="67797" x2="68000" y2="67797"/>
                        <a14:foregroundMark x1="75000" y1="65160" x2="75000" y2="65160"/>
                        <a14:foregroundMark x1="74333" y1="57250" x2="74333" y2="57250"/>
                        <a14:foregroundMark x1="78000" y1="57627" x2="78000" y2="57627"/>
                        <a14:foregroundMark x1="82333" y1="56874" x2="82333" y2="56874"/>
                        <a14:foregroundMark x1="29000" y1="26742" x2="29000" y2="26742"/>
                        <a14:foregroundMark x1="34667" y1="28249" x2="34667" y2="28249"/>
                        <a14:foregroundMark x1="35000" y1="40678" x2="35000" y2="40678"/>
                        <a14:backgroundMark x1="59167" y1="61017" x2="59167" y2="61017"/>
                        <a14:backgroundMark x1="31500" y1="30132" x2="31500" y2="3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372" y="-43375"/>
            <a:ext cx="1790792" cy="792426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9B2CE42A-59AB-FD42-83B3-53B4B8F6740A}"/>
              </a:ext>
            </a:extLst>
          </p:cNvPr>
          <p:cNvSpPr txBox="1"/>
          <p:nvPr/>
        </p:nvSpPr>
        <p:spPr>
          <a:xfrm>
            <a:off x="11568608" y="624306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92D05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</a:t>
            </a:r>
          </a:p>
        </p:txBody>
      </p:sp>
      <p:grpSp>
        <p:nvGrpSpPr>
          <p:cNvPr id="7" name="Group 60">
            <a:extLst>
              <a:ext uri="{FF2B5EF4-FFF2-40B4-BE49-F238E27FC236}">
                <a16:creationId xmlns:a16="http://schemas.microsoft.com/office/drawing/2014/main" id="{6AFA807C-4C6A-4B75-BEE5-0EF9BCB79DF3}"/>
              </a:ext>
            </a:extLst>
          </p:cNvPr>
          <p:cNvGrpSpPr/>
          <p:nvPr/>
        </p:nvGrpSpPr>
        <p:grpSpPr>
          <a:xfrm>
            <a:off x="1416716" y="1014720"/>
            <a:ext cx="3886088" cy="851852"/>
            <a:chOff x="954681" y="1752600"/>
            <a:chExt cx="4687316" cy="1027486"/>
          </a:xfrm>
          <a:solidFill>
            <a:srgbClr val="6EC13B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E8C9372-AD8A-4F43-8A83-EA6FE8125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681" y="1752600"/>
              <a:ext cx="4687316" cy="1027486"/>
            </a:xfrm>
            <a:custGeom>
              <a:avLst/>
              <a:gdLst>
                <a:gd name="T0" fmla="*/ 1758 w 1989"/>
                <a:gd name="T1" fmla="*/ 436 h 436"/>
                <a:gd name="T2" fmla="*/ 0 w 1989"/>
                <a:gd name="T3" fmla="*/ 436 h 436"/>
                <a:gd name="T4" fmla="*/ 232 w 1989"/>
                <a:gd name="T5" fmla="*/ 0 h 436"/>
                <a:gd name="T6" fmla="*/ 1989 w 1989"/>
                <a:gd name="T7" fmla="*/ 0 h 436"/>
                <a:gd name="T8" fmla="*/ 1758 w 1989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6">
                  <a:moveTo>
                    <a:pt x="1758" y="436"/>
                  </a:moveTo>
                  <a:lnTo>
                    <a:pt x="0" y="436"/>
                  </a:lnTo>
                  <a:lnTo>
                    <a:pt x="232" y="0"/>
                  </a:lnTo>
                  <a:lnTo>
                    <a:pt x="1989" y="0"/>
                  </a:lnTo>
                  <a:lnTo>
                    <a:pt x="1758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838AA9-5148-4BB0-B93C-EC50AA174036}"/>
                </a:ext>
              </a:extLst>
            </p:cNvPr>
            <p:cNvSpPr txBox="1"/>
            <p:nvPr/>
          </p:nvSpPr>
          <p:spPr>
            <a:xfrm>
              <a:off x="1385817" y="1973956"/>
              <a:ext cx="630301" cy="584775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id-ID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01</a:t>
              </a:r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FEBCAD70-579C-4399-8B36-675409605CA5}"/>
              </a:ext>
            </a:extLst>
          </p:cNvPr>
          <p:cNvGrpSpPr/>
          <p:nvPr/>
        </p:nvGrpSpPr>
        <p:grpSpPr>
          <a:xfrm>
            <a:off x="1416716" y="3170574"/>
            <a:ext cx="3886088" cy="849898"/>
            <a:chOff x="954681" y="4794996"/>
            <a:chExt cx="4687316" cy="1025129"/>
          </a:xfrm>
          <a:solidFill>
            <a:srgbClr val="6FC33B"/>
          </a:solidFill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D6983E2-6D1A-4E04-A4AC-CB9F04190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681" y="4794996"/>
              <a:ext cx="4687316" cy="1025129"/>
            </a:xfrm>
            <a:custGeom>
              <a:avLst/>
              <a:gdLst>
                <a:gd name="T0" fmla="*/ 1758 w 1989"/>
                <a:gd name="T1" fmla="*/ 435 h 435"/>
                <a:gd name="T2" fmla="*/ 0 w 1989"/>
                <a:gd name="T3" fmla="*/ 435 h 435"/>
                <a:gd name="T4" fmla="*/ 232 w 1989"/>
                <a:gd name="T5" fmla="*/ 0 h 435"/>
                <a:gd name="T6" fmla="*/ 1989 w 1989"/>
                <a:gd name="T7" fmla="*/ 0 h 435"/>
                <a:gd name="T8" fmla="*/ 1758 w 1989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5">
                  <a:moveTo>
                    <a:pt x="1758" y="435"/>
                  </a:moveTo>
                  <a:lnTo>
                    <a:pt x="0" y="435"/>
                  </a:lnTo>
                  <a:lnTo>
                    <a:pt x="232" y="0"/>
                  </a:lnTo>
                  <a:lnTo>
                    <a:pt x="1989" y="0"/>
                  </a:lnTo>
                  <a:lnTo>
                    <a:pt x="1758" y="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2767E6-18D0-436E-8D56-81E8A94F1E17}"/>
                </a:ext>
              </a:extLst>
            </p:cNvPr>
            <p:cNvSpPr txBox="1"/>
            <p:nvPr/>
          </p:nvSpPr>
          <p:spPr>
            <a:xfrm>
              <a:off x="1362548" y="5075255"/>
              <a:ext cx="662362" cy="584775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id-ID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03</a:t>
              </a:r>
            </a:p>
          </p:txBody>
        </p:sp>
      </p:grpSp>
      <p:grpSp>
        <p:nvGrpSpPr>
          <p:cNvPr id="18" name="Group 63">
            <a:extLst>
              <a:ext uri="{FF2B5EF4-FFF2-40B4-BE49-F238E27FC236}">
                <a16:creationId xmlns:a16="http://schemas.microsoft.com/office/drawing/2014/main" id="{4E3B4268-2720-4D81-BF5A-6BFCC8C13F09}"/>
              </a:ext>
            </a:extLst>
          </p:cNvPr>
          <p:cNvGrpSpPr/>
          <p:nvPr/>
        </p:nvGrpSpPr>
        <p:grpSpPr>
          <a:xfrm>
            <a:off x="6510799" y="1014720"/>
            <a:ext cx="3886088" cy="851852"/>
            <a:chOff x="6141601" y="1752600"/>
            <a:chExt cx="4687316" cy="1027486"/>
          </a:xfrm>
          <a:solidFill>
            <a:srgbClr val="6FC33B"/>
          </a:soli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171FBE35-588D-4F25-AA4C-C5E477178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1601" y="1752600"/>
              <a:ext cx="4687316" cy="1027486"/>
            </a:xfrm>
            <a:custGeom>
              <a:avLst/>
              <a:gdLst>
                <a:gd name="T0" fmla="*/ 1759 w 1989"/>
                <a:gd name="T1" fmla="*/ 436 h 436"/>
                <a:gd name="T2" fmla="*/ 0 w 1989"/>
                <a:gd name="T3" fmla="*/ 436 h 436"/>
                <a:gd name="T4" fmla="*/ 231 w 1989"/>
                <a:gd name="T5" fmla="*/ 0 h 436"/>
                <a:gd name="T6" fmla="*/ 1989 w 1989"/>
                <a:gd name="T7" fmla="*/ 0 h 436"/>
                <a:gd name="T8" fmla="*/ 1759 w 1989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6">
                  <a:moveTo>
                    <a:pt x="1759" y="436"/>
                  </a:moveTo>
                  <a:lnTo>
                    <a:pt x="0" y="436"/>
                  </a:lnTo>
                  <a:lnTo>
                    <a:pt x="231" y="0"/>
                  </a:lnTo>
                  <a:lnTo>
                    <a:pt x="1989" y="0"/>
                  </a:lnTo>
                  <a:lnTo>
                    <a:pt x="1759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9620DC-77E9-4B6E-A37A-17817FDCE6EA}"/>
                </a:ext>
              </a:extLst>
            </p:cNvPr>
            <p:cNvSpPr txBox="1"/>
            <p:nvPr/>
          </p:nvSpPr>
          <p:spPr>
            <a:xfrm>
              <a:off x="6590554" y="1913671"/>
              <a:ext cx="825995" cy="705343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id-ID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0</a:t>
              </a:r>
              <a:r>
                <a:rPr lang="ru-RU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6</a:t>
              </a:r>
              <a:endParaRPr lang="id-ID" sz="32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</p:grpSp>
      <p:grpSp>
        <p:nvGrpSpPr>
          <p:cNvPr id="21" name="Group 64">
            <a:extLst>
              <a:ext uri="{FF2B5EF4-FFF2-40B4-BE49-F238E27FC236}">
                <a16:creationId xmlns:a16="http://schemas.microsoft.com/office/drawing/2014/main" id="{375A21D6-7CF1-493C-BE71-A92F1590935B}"/>
              </a:ext>
            </a:extLst>
          </p:cNvPr>
          <p:cNvGrpSpPr/>
          <p:nvPr/>
        </p:nvGrpSpPr>
        <p:grpSpPr>
          <a:xfrm>
            <a:off x="6510799" y="2116596"/>
            <a:ext cx="3886088" cy="853806"/>
            <a:chOff x="6141601" y="3270263"/>
            <a:chExt cx="4687316" cy="1029843"/>
          </a:xfrm>
          <a:solidFill>
            <a:srgbClr val="6FC33B"/>
          </a:solidFill>
        </p:grpSpPr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575C11B8-EDCF-47F5-A3C0-A87E2AAE3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1601" y="3270263"/>
              <a:ext cx="4687316" cy="1029843"/>
            </a:xfrm>
            <a:custGeom>
              <a:avLst/>
              <a:gdLst>
                <a:gd name="T0" fmla="*/ 1759 w 1989"/>
                <a:gd name="T1" fmla="*/ 437 h 437"/>
                <a:gd name="T2" fmla="*/ 0 w 1989"/>
                <a:gd name="T3" fmla="*/ 437 h 437"/>
                <a:gd name="T4" fmla="*/ 231 w 1989"/>
                <a:gd name="T5" fmla="*/ 0 h 437"/>
                <a:gd name="T6" fmla="*/ 1989 w 1989"/>
                <a:gd name="T7" fmla="*/ 0 h 437"/>
                <a:gd name="T8" fmla="*/ 1759 w 1989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7">
                  <a:moveTo>
                    <a:pt x="1759" y="437"/>
                  </a:moveTo>
                  <a:lnTo>
                    <a:pt x="0" y="437"/>
                  </a:lnTo>
                  <a:lnTo>
                    <a:pt x="231" y="0"/>
                  </a:lnTo>
                  <a:lnTo>
                    <a:pt x="1989" y="0"/>
                  </a:lnTo>
                  <a:lnTo>
                    <a:pt x="1759" y="4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8A0105-33FB-48B9-8CB4-63364935CB1D}"/>
                </a:ext>
              </a:extLst>
            </p:cNvPr>
            <p:cNvSpPr txBox="1"/>
            <p:nvPr/>
          </p:nvSpPr>
          <p:spPr>
            <a:xfrm>
              <a:off x="6637577" y="3418519"/>
              <a:ext cx="796992" cy="705343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07</a:t>
              </a:r>
              <a:endParaRPr lang="id-ID" sz="32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5FEBA0F2-900D-49FF-8EA7-EF6EC4D36812}"/>
              </a:ext>
            </a:extLst>
          </p:cNvPr>
          <p:cNvGrpSpPr/>
          <p:nvPr/>
        </p:nvGrpSpPr>
        <p:grpSpPr>
          <a:xfrm>
            <a:off x="6474056" y="3166310"/>
            <a:ext cx="3886088" cy="849898"/>
            <a:chOff x="6141601" y="4794996"/>
            <a:chExt cx="4687316" cy="1025129"/>
          </a:xfrm>
          <a:solidFill>
            <a:srgbClr val="6FC33B"/>
          </a:solidFill>
        </p:grpSpPr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54C796F3-A3D7-46E6-B0A3-CB8386666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1601" y="4794996"/>
              <a:ext cx="4687316" cy="1025129"/>
            </a:xfrm>
            <a:custGeom>
              <a:avLst/>
              <a:gdLst>
                <a:gd name="T0" fmla="*/ 1759 w 1989"/>
                <a:gd name="T1" fmla="*/ 435 h 435"/>
                <a:gd name="T2" fmla="*/ 0 w 1989"/>
                <a:gd name="T3" fmla="*/ 435 h 435"/>
                <a:gd name="T4" fmla="*/ 231 w 1989"/>
                <a:gd name="T5" fmla="*/ 0 h 435"/>
                <a:gd name="T6" fmla="*/ 1989 w 1989"/>
                <a:gd name="T7" fmla="*/ 0 h 435"/>
                <a:gd name="T8" fmla="*/ 1759 w 1989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5">
                  <a:moveTo>
                    <a:pt x="1759" y="435"/>
                  </a:moveTo>
                  <a:lnTo>
                    <a:pt x="0" y="435"/>
                  </a:lnTo>
                  <a:lnTo>
                    <a:pt x="231" y="0"/>
                  </a:lnTo>
                  <a:lnTo>
                    <a:pt x="1989" y="0"/>
                  </a:lnTo>
                  <a:lnTo>
                    <a:pt x="1759" y="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DCBADD-C9DB-40C4-BE56-4BE425009B3C}"/>
                </a:ext>
              </a:extLst>
            </p:cNvPr>
            <p:cNvSpPr txBox="1"/>
            <p:nvPr/>
          </p:nvSpPr>
          <p:spPr>
            <a:xfrm>
              <a:off x="6611613" y="4978195"/>
              <a:ext cx="824061" cy="705343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id-ID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0</a:t>
              </a:r>
              <a:r>
                <a:rPr lang="ru-RU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8</a:t>
              </a:r>
              <a:endParaRPr lang="id-ID" sz="32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</p:grpSp>
      <p:grpSp>
        <p:nvGrpSpPr>
          <p:cNvPr id="30" name="Group 110">
            <a:extLst>
              <a:ext uri="{FF2B5EF4-FFF2-40B4-BE49-F238E27FC236}">
                <a16:creationId xmlns:a16="http://schemas.microsoft.com/office/drawing/2014/main" id="{A5B2E618-F3B0-43EE-BF10-BA840048518E}"/>
              </a:ext>
            </a:extLst>
          </p:cNvPr>
          <p:cNvGrpSpPr/>
          <p:nvPr/>
        </p:nvGrpSpPr>
        <p:grpSpPr>
          <a:xfrm>
            <a:off x="2274134" y="1022745"/>
            <a:ext cx="2893563" cy="928777"/>
            <a:chOff x="2026311" y="1970074"/>
            <a:chExt cx="3490153" cy="1120270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F7DC5888-8019-4EED-BB05-90DDAF51F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6311" y="2060501"/>
              <a:ext cx="3490153" cy="1029843"/>
            </a:xfrm>
            <a:custGeom>
              <a:avLst/>
              <a:gdLst>
                <a:gd name="T0" fmla="*/ 1250 w 1481"/>
                <a:gd name="T1" fmla="*/ 437 h 437"/>
                <a:gd name="T2" fmla="*/ 0 w 1481"/>
                <a:gd name="T3" fmla="*/ 437 h 437"/>
                <a:gd name="T4" fmla="*/ 231 w 1481"/>
                <a:gd name="T5" fmla="*/ 0 h 437"/>
                <a:gd name="T6" fmla="*/ 1481 w 1481"/>
                <a:gd name="T7" fmla="*/ 0 h 437"/>
                <a:gd name="T8" fmla="*/ 1250 w 1481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1" h="437">
                  <a:moveTo>
                    <a:pt x="1250" y="437"/>
                  </a:moveTo>
                  <a:lnTo>
                    <a:pt x="0" y="437"/>
                  </a:lnTo>
                  <a:lnTo>
                    <a:pt x="231" y="0"/>
                  </a:lnTo>
                  <a:lnTo>
                    <a:pt x="1481" y="0"/>
                  </a:lnTo>
                  <a:lnTo>
                    <a:pt x="1250" y="4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91C5BB8-1AF7-48B7-BF7C-293D7FC3B7ED}"/>
                </a:ext>
              </a:extLst>
            </p:cNvPr>
            <p:cNvSpPr txBox="1"/>
            <p:nvPr/>
          </p:nvSpPr>
          <p:spPr>
            <a:xfrm>
              <a:off x="2444301" y="1970074"/>
              <a:ext cx="2788835" cy="89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b="1" dirty="0">
                <a:solidFill>
                  <a:srgbClr val="1F4E79"/>
                </a:solidFill>
                <a:latin typeface="Helvetica Neue"/>
              </a:endParaRPr>
            </a:p>
            <a:p>
              <a:r>
                <a:rPr lang="ru-RU" sz="1400" b="1" dirty="0">
                  <a:solidFill>
                    <a:srgbClr val="1F4E79"/>
                  </a:solidFill>
                  <a:latin typeface="Helvetica Neue"/>
                </a:rPr>
                <a:t>Ведение договоров на размещения отходов</a:t>
              </a:r>
            </a:p>
          </p:txBody>
        </p:sp>
      </p:grpSp>
      <p:grpSp>
        <p:nvGrpSpPr>
          <p:cNvPr id="40" name="Group 108">
            <a:extLst>
              <a:ext uri="{FF2B5EF4-FFF2-40B4-BE49-F238E27FC236}">
                <a16:creationId xmlns:a16="http://schemas.microsoft.com/office/drawing/2014/main" id="{A6737082-A09C-4AD8-93E6-BFB6A716E0BD}"/>
              </a:ext>
            </a:extLst>
          </p:cNvPr>
          <p:cNvGrpSpPr/>
          <p:nvPr/>
        </p:nvGrpSpPr>
        <p:grpSpPr>
          <a:xfrm>
            <a:off x="2260537" y="3160087"/>
            <a:ext cx="2893563" cy="930425"/>
            <a:chOff x="1972550" y="4096024"/>
            <a:chExt cx="3490153" cy="1122259"/>
          </a:xfrm>
        </p:grpSpPr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8FC6EB81-A051-4207-943C-FA435376B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550" y="4193154"/>
              <a:ext cx="3490153" cy="1025129"/>
            </a:xfrm>
            <a:custGeom>
              <a:avLst/>
              <a:gdLst>
                <a:gd name="T0" fmla="*/ 1250 w 1481"/>
                <a:gd name="T1" fmla="*/ 435 h 435"/>
                <a:gd name="T2" fmla="*/ 0 w 1481"/>
                <a:gd name="T3" fmla="*/ 435 h 435"/>
                <a:gd name="T4" fmla="*/ 231 w 1481"/>
                <a:gd name="T5" fmla="*/ 0 h 435"/>
                <a:gd name="T6" fmla="*/ 1481 w 1481"/>
                <a:gd name="T7" fmla="*/ 0 h 435"/>
                <a:gd name="T8" fmla="*/ 1250 w 1481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1" h="435">
                  <a:moveTo>
                    <a:pt x="1250" y="435"/>
                  </a:moveTo>
                  <a:lnTo>
                    <a:pt x="0" y="435"/>
                  </a:lnTo>
                  <a:lnTo>
                    <a:pt x="231" y="0"/>
                  </a:lnTo>
                  <a:lnTo>
                    <a:pt x="1481" y="0"/>
                  </a:lnTo>
                  <a:lnTo>
                    <a:pt x="1250" y="4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563192-B18E-4A07-BA56-AEE72DF0F639}"/>
                </a:ext>
              </a:extLst>
            </p:cNvPr>
            <p:cNvSpPr txBox="1"/>
            <p:nvPr/>
          </p:nvSpPr>
          <p:spPr>
            <a:xfrm>
              <a:off x="2398446" y="4096024"/>
              <a:ext cx="2857528" cy="89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b="1" dirty="0">
                <a:solidFill>
                  <a:srgbClr val="1F4E79"/>
                </a:solidFill>
                <a:latin typeface="Helvetica Neue"/>
              </a:endParaRPr>
            </a:p>
            <a:p>
              <a:r>
                <a:rPr lang="ru-RU" sz="1400" b="1" dirty="0">
                  <a:solidFill>
                    <a:srgbClr val="1F4E79"/>
                  </a:solidFill>
                  <a:latin typeface="Helvetica Neue"/>
                </a:rPr>
                <a:t>Ведение электронных разрешений</a:t>
              </a:r>
            </a:p>
          </p:txBody>
        </p:sp>
      </p:grpSp>
      <p:grpSp>
        <p:nvGrpSpPr>
          <p:cNvPr id="45" name="Group 111">
            <a:extLst>
              <a:ext uri="{FF2B5EF4-FFF2-40B4-BE49-F238E27FC236}">
                <a16:creationId xmlns:a16="http://schemas.microsoft.com/office/drawing/2014/main" id="{FEEDC8D8-717E-4834-BD2F-B90549606DDE}"/>
              </a:ext>
            </a:extLst>
          </p:cNvPr>
          <p:cNvGrpSpPr/>
          <p:nvPr/>
        </p:nvGrpSpPr>
        <p:grpSpPr>
          <a:xfrm>
            <a:off x="7352325" y="1090575"/>
            <a:ext cx="2889656" cy="1002759"/>
            <a:chOff x="7161827" y="2013436"/>
            <a:chExt cx="3485440" cy="1209505"/>
          </a:xfrm>
        </p:grpSpPr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E86BC186-C3C2-4251-8F20-17BEF43CC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1827" y="2013436"/>
              <a:ext cx="3485440" cy="1029843"/>
            </a:xfrm>
            <a:custGeom>
              <a:avLst/>
              <a:gdLst>
                <a:gd name="T0" fmla="*/ 1249 w 1479"/>
                <a:gd name="T1" fmla="*/ 437 h 437"/>
                <a:gd name="T2" fmla="*/ 0 w 1479"/>
                <a:gd name="T3" fmla="*/ 437 h 437"/>
                <a:gd name="T4" fmla="*/ 230 w 1479"/>
                <a:gd name="T5" fmla="*/ 0 h 437"/>
                <a:gd name="T6" fmla="*/ 1479 w 1479"/>
                <a:gd name="T7" fmla="*/ 0 h 437"/>
                <a:gd name="T8" fmla="*/ 1249 w 1479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37">
                  <a:moveTo>
                    <a:pt x="1249" y="437"/>
                  </a:moveTo>
                  <a:lnTo>
                    <a:pt x="0" y="437"/>
                  </a:lnTo>
                  <a:lnTo>
                    <a:pt x="230" y="0"/>
                  </a:lnTo>
                  <a:lnTo>
                    <a:pt x="1479" y="0"/>
                  </a:lnTo>
                  <a:lnTo>
                    <a:pt x="1249" y="4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BEB78D5-E711-4034-937D-1B2ED4D7AF3D}"/>
                </a:ext>
              </a:extLst>
            </p:cNvPr>
            <p:cNvSpPr txBox="1"/>
            <p:nvPr/>
          </p:nvSpPr>
          <p:spPr>
            <a:xfrm>
              <a:off x="7653258" y="2072118"/>
              <a:ext cx="2619473" cy="1150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1F4E79"/>
                  </a:solidFill>
                  <a:latin typeface="Helvetica Neue"/>
                </a:rPr>
                <a:t>Взаимодействие с внешними информационными системами</a:t>
              </a:r>
            </a:p>
          </p:txBody>
        </p:sp>
      </p:grpSp>
      <p:grpSp>
        <p:nvGrpSpPr>
          <p:cNvPr id="50" name="Group 112">
            <a:extLst>
              <a:ext uri="{FF2B5EF4-FFF2-40B4-BE49-F238E27FC236}">
                <a16:creationId xmlns:a16="http://schemas.microsoft.com/office/drawing/2014/main" id="{2E9EA58B-5A19-44B1-B1E3-CBC109513407}"/>
              </a:ext>
            </a:extLst>
          </p:cNvPr>
          <p:cNvGrpSpPr/>
          <p:nvPr/>
        </p:nvGrpSpPr>
        <p:grpSpPr>
          <a:xfrm>
            <a:off x="7352325" y="2212298"/>
            <a:ext cx="2889656" cy="853807"/>
            <a:chOff x="7161827" y="3533455"/>
            <a:chExt cx="3485440" cy="1029843"/>
          </a:xfrm>
        </p:grpSpPr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3A7983C1-8943-4E79-A311-23C9A800E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1827" y="3533455"/>
              <a:ext cx="3485440" cy="1029843"/>
            </a:xfrm>
            <a:custGeom>
              <a:avLst/>
              <a:gdLst>
                <a:gd name="T0" fmla="*/ 1249 w 1479"/>
                <a:gd name="T1" fmla="*/ 437 h 437"/>
                <a:gd name="T2" fmla="*/ 0 w 1479"/>
                <a:gd name="T3" fmla="*/ 437 h 437"/>
                <a:gd name="T4" fmla="*/ 230 w 1479"/>
                <a:gd name="T5" fmla="*/ 0 h 437"/>
                <a:gd name="T6" fmla="*/ 1479 w 1479"/>
                <a:gd name="T7" fmla="*/ 0 h 437"/>
                <a:gd name="T8" fmla="*/ 1249 w 1479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37">
                  <a:moveTo>
                    <a:pt x="1249" y="437"/>
                  </a:moveTo>
                  <a:lnTo>
                    <a:pt x="0" y="437"/>
                  </a:lnTo>
                  <a:lnTo>
                    <a:pt x="230" y="0"/>
                  </a:lnTo>
                  <a:lnTo>
                    <a:pt x="1479" y="0"/>
                  </a:lnTo>
                  <a:lnTo>
                    <a:pt x="1249" y="4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E7469E4-2DC1-4269-A861-719951ABFB7D}"/>
                </a:ext>
              </a:extLst>
            </p:cNvPr>
            <p:cNvSpPr txBox="1"/>
            <p:nvPr/>
          </p:nvSpPr>
          <p:spPr>
            <a:xfrm>
              <a:off x="7653258" y="3739276"/>
              <a:ext cx="2823967" cy="631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1F4E79"/>
                  </a:solidFill>
                  <a:latin typeface="Helvetica Neue"/>
                </a:rPr>
                <a:t>Внутриобъектовая логистика</a:t>
              </a:r>
            </a:p>
          </p:txBody>
        </p:sp>
      </p:grpSp>
      <p:grpSp>
        <p:nvGrpSpPr>
          <p:cNvPr id="55" name="Group 113">
            <a:extLst>
              <a:ext uri="{FF2B5EF4-FFF2-40B4-BE49-F238E27FC236}">
                <a16:creationId xmlns:a16="http://schemas.microsoft.com/office/drawing/2014/main" id="{E2F3156F-5EC7-434E-B15A-E10FDA4F70B1}"/>
              </a:ext>
            </a:extLst>
          </p:cNvPr>
          <p:cNvGrpSpPr/>
          <p:nvPr/>
        </p:nvGrpSpPr>
        <p:grpSpPr>
          <a:xfrm>
            <a:off x="7316477" y="3240614"/>
            <a:ext cx="3138705" cy="849898"/>
            <a:chOff x="7161827" y="5058189"/>
            <a:chExt cx="3785839" cy="1025129"/>
          </a:xfrm>
        </p:grpSpPr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DFE4AA0A-0515-45A2-9257-64CB8C808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1827" y="5058189"/>
              <a:ext cx="3485440" cy="1025129"/>
            </a:xfrm>
            <a:custGeom>
              <a:avLst/>
              <a:gdLst>
                <a:gd name="T0" fmla="*/ 1249 w 1479"/>
                <a:gd name="T1" fmla="*/ 435 h 435"/>
                <a:gd name="T2" fmla="*/ 0 w 1479"/>
                <a:gd name="T3" fmla="*/ 435 h 435"/>
                <a:gd name="T4" fmla="*/ 230 w 1479"/>
                <a:gd name="T5" fmla="*/ 0 h 435"/>
                <a:gd name="T6" fmla="*/ 1479 w 1479"/>
                <a:gd name="T7" fmla="*/ 0 h 435"/>
                <a:gd name="T8" fmla="*/ 1249 w 1479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35">
                  <a:moveTo>
                    <a:pt x="1249" y="435"/>
                  </a:moveTo>
                  <a:lnTo>
                    <a:pt x="0" y="435"/>
                  </a:lnTo>
                  <a:lnTo>
                    <a:pt x="230" y="0"/>
                  </a:lnTo>
                  <a:lnTo>
                    <a:pt x="1479" y="0"/>
                  </a:lnTo>
                  <a:lnTo>
                    <a:pt x="1249" y="4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8D55CAC-4A9D-4C85-9E16-351B7A55A3A3}"/>
                </a:ext>
              </a:extLst>
            </p:cNvPr>
            <p:cNvSpPr txBox="1"/>
            <p:nvPr/>
          </p:nvSpPr>
          <p:spPr>
            <a:xfrm>
              <a:off x="7696497" y="5230806"/>
              <a:ext cx="3251169" cy="631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err="1">
                  <a:solidFill>
                    <a:srgbClr val="1F4E79"/>
                  </a:solidFill>
                  <a:latin typeface="Helvetica Neue"/>
                </a:rPr>
                <a:t>Учет</a:t>
              </a:r>
              <a:r>
                <a:rPr lang="ru-RU" sz="1400" b="1" dirty="0">
                  <a:solidFill>
                    <a:srgbClr val="1F4E79"/>
                  </a:solidFill>
                  <a:latin typeface="Helvetica Neue"/>
                </a:rPr>
                <a:t> выработки</a:t>
              </a:r>
              <a:br>
                <a:rPr lang="ru-RU" sz="1400" b="1" dirty="0">
                  <a:solidFill>
                    <a:srgbClr val="1F4E79"/>
                  </a:solidFill>
                  <a:latin typeface="Helvetica Neue"/>
                </a:rPr>
              </a:br>
              <a:r>
                <a:rPr lang="ru-RU" sz="1400" b="1" dirty="0">
                  <a:solidFill>
                    <a:srgbClr val="1F4E79"/>
                  </a:solidFill>
                  <a:latin typeface="Helvetica Neue"/>
                </a:rPr>
                <a:t> вторсырья</a:t>
              </a:r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FEBCAD70-579C-4399-8B36-675409605CA5}"/>
              </a:ext>
            </a:extLst>
          </p:cNvPr>
          <p:cNvGrpSpPr/>
          <p:nvPr/>
        </p:nvGrpSpPr>
        <p:grpSpPr>
          <a:xfrm>
            <a:off x="1450170" y="5312367"/>
            <a:ext cx="3886088" cy="849898"/>
            <a:chOff x="954681" y="4794996"/>
            <a:chExt cx="4687316" cy="1025129"/>
          </a:xfrm>
          <a:solidFill>
            <a:srgbClr val="6FC33B"/>
          </a:solidFill>
        </p:grpSpPr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0D6983E2-6D1A-4E04-A4AC-CB9F04190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681" y="4794996"/>
              <a:ext cx="4687316" cy="1025129"/>
            </a:xfrm>
            <a:custGeom>
              <a:avLst/>
              <a:gdLst>
                <a:gd name="T0" fmla="*/ 1758 w 1989"/>
                <a:gd name="T1" fmla="*/ 435 h 435"/>
                <a:gd name="T2" fmla="*/ 0 w 1989"/>
                <a:gd name="T3" fmla="*/ 435 h 435"/>
                <a:gd name="T4" fmla="*/ 232 w 1989"/>
                <a:gd name="T5" fmla="*/ 0 h 435"/>
                <a:gd name="T6" fmla="*/ 1989 w 1989"/>
                <a:gd name="T7" fmla="*/ 0 h 435"/>
                <a:gd name="T8" fmla="*/ 1758 w 1989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5">
                  <a:moveTo>
                    <a:pt x="1758" y="435"/>
                  </a:moveTo>
                  <a:lnTo>
                    <a:pt x="0" y="435"/>
                  </a:lnTo>
                  <a:lnTo>
                    <a:pt x="232" y="0"/>
                  </a:lnTo>
                  <a:lnTo>
                    <a:pt x="1989" y="0"/>
                  </a:lnTo>
                  <a:lnTo>
                    <a:pt x="1758" y="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32767E6-18D0-436E-8D56-81E8A94F1E17}"/>
                </a:ext>
              </a:extLst>
            </p:cNvPr>
            <p:cNvSpPr txBox="1"/>
            <p:nvPr/>
          </p:nvSpPr>
          <p:spPr>
            <a:xfrm>
              <a:off x="1373116" y="5006421"/>
              <a:ext cx="798927" cy="70534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05</a:t>
              </a:r>
              <a:endParaRPr lang="id-ID" sz="32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</p:grp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DE1AB83C-017B-444F-9079-01DCD85D0ABC}"/>
              </a:ext>
            </a:extLst>
          </p:cNvPr>
          <p:cNvCxnSpPr/>
          <p:nvPr/>
        </p:nvCxnSpPr>
        <p:spPr>
          <a:xfrm flipV="1">
            <a:off x="335360" y="951975"/>
            <a:ext cx="1196973" cy="6511"/>
          </a:xfrm>
          <a:prstGeom prst="line">
            <a:avLst/>
          </a:prstGeom>
          <a:ln w="95250" cap="rnd">
            <a:solidFill>
              <a:srgbClr val="1DC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61">
            <a:extLst>
              <a:ext uri="{FF2B5EF4-FFF2-40B4-BE49-F238E27FC236}">
                <a16:creationId xmlns:a16="http://schemas.microsoft.com/office/drawing/2014/main" id="{666A2E9C-C61F-420B-9EF0-C7608DCD9869}"/>
              </a:ext>
            </a:extLst>
          </p:cNvPr>
          <p:cNvGrpSpPr/>
          <p:nvPr/>
        </p:nvGrpSpPr>
        <p:grpSpPr>
          <a:xfrm>
            <a:off x="1416716" y="2115563"/>
            <a:ext cx="3886088" cy="853806"/>
            <a:chOff x="954681" y="3270263"/>
            <a:chExt cx="4687316" cy="1029843"/>
          </a:xfrm>
          <a:solidFill>
            <a:srgbClr val="6FC33B"/>
          </a:solidFill>
        </p:grpSpPr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4FCE5C59-137A-483A-AF5E-B8E94B04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681" y="3270263"/>
              <a:ext cx="4687316" cy="1029843"/>
            </a:xfrm>
            <a:custGeom>
              <a:avLst/>
              <a:gdLst>
                <a:gd name="T0" fmla="*/ 1758 w 1989"/>
                <a:gd name="T1" fmla="*/ 437 h 437"/>
                <a:gd name="T2" fmla="*/ 0 w 1989"/>
                <a:gd name="T3" fmla="*/ 437 h 437"/>
                <a:gd name="T4" fmla="*/ 232 w 1989"/>
                <a:gd name="T5" fmla="*/ 0 h 437"/>
                <a:gd name="T6" fmla="*/ 1989 w 1989"/>
                <a:gd name="T7" fmla="*/ 0 h 437"/>
                <a:gd name="T8" fmla="*/ 1758 w 1989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7">
                  <a:moveTo>
                    <a:pt x="1758" y="437"/>
                  </a:moveTo>
                  <a:lnTo>
                    <a:pt x="0" y="437"/>
                  </a:lnTo>
                  <a:lnTo>
                    <a:pt x="232" y="0"/>
                  </a:lnTo>
                  <a:lnTo>
                    <a:pt x="1989" y="0"/>
                  </a:lnTo>
                  <a:lnTo>
                    <a:pt x="1758" y="4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21EF120-DA4E-4858-9FEE-1E3419C94162}"/>
                </a:ext>
              </a:extLst>
            </p:cNvPr>
            <p:cNvSpPr txBox="1"/>
            <p:nvPr/>
          </p:nvSpPr>
          <p:spPr>
            <a:xfrm>
              <a:off x="1385817" y="3502117"/>
              <a:ext cx="662362" cy="584775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id-ID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02</a:t>
              </a:r>
            </a:p>
          </p:txBody>
        </p:sp>
      </p:grpSp>
      <p:grpSp>
        <p:nvGrpSpPr>
          <p:cNvPr id="95" name="Group 109">
            <a:extLst>
              <a:ext uri="{FF2B5EF4-FFF2-40B4-BE49-F238E27FC236}">
                <a16:creationId xmlns:a16="http://schemas.microsoft.com/office/drawing/2014/main" id="{72C095DA-15F9-47CA-945F-8C828B5CF5C0}"/>
              </a:ext>
            </a:extLst>
          </p:cNvPr>
          <p:cNvGrpSpPr/>
          <p:nvPr/>
        </p:nvGrpSpPr>
        <p:grpSpPr>
          <a:xfrm>
            <a:off x="2260537" y="2073744"/>
            <a:ext cx="2893563" cy="975758"/>
            <a:chOff x="1972550" y="3004110"/>
            <a:chExt cx="3490153" cy="1176938"/>
          </a:xfrm>
        </p:grpSpPr>
        <p:sp>
          <p:nvSpPr>
            <p:cNvPr id="96" name="Freeform 8">
              <a:extLst>
                <a:ext uri="{FF2B5EF4-FFF2-40B4-BE49-F238E27FC236}">
                  <a16:creationId xmlns:a16="http://schemas.microsoft.com/office/drawing/2014/main" id="{5F32DE6A-FE22-4A4D-8E8B-FDE5BB1D3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550" y="3151205"/>
              <a:ext cx="3490153" cy="1029843"/>
            </a:xfrm>
            <a:custGeom>
              <a:avLst/>
              <a:gdLst>
                <a:gd name="T0" fmla="*/ 1250 w 1481"/>
                <a:gd name="T1" fmla="*/ 437 h 437"/>
                <a:gd name="T2" fmla="*/ 0 w 1481"/>
                <a:gd name="T3" fmla="*/ 437 h 437"/>
                <a:gd name="T4" fmla="*/ 231 w 1481"/>
                <a:gd name="T5" fmla="*/ 0 h 437"/>
                <a:gd name="T6" fmla="*/ 1481 w 1481"/>
                <a:gd name="T7" fmla="*/ 0 h 437"/>
                <a:gd name="T8" fmla="*/ 1250 w 1481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1" h="437">
                  <a:moveTo>
                    <a:pt x="1250" y="437"/>
                  </a:moveTo>
                  <a:lnTo>
                    <a:pt x="0" y="437"/>
                  </a:lnTo>
                  <a:lnTo>
                    <a:pt x="231" y="0"/>
                  </a:lnTo>
                  <a:lnTo>
                    <a:pt x="1481" y="0"/>
                  </a:lnTo>
                  <a:lnTo>
                    <a:pt x="1250" y="4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9527010-3C21-491E-9AB0-71B5A7F8819B}"/>
                </a:ext>
              </a:extLst>
            </p:cNvPr>
            <p:cNvSpPr txBox="1"/>
            <p:nvPr/>
          </p:nvSpPr>
          <p:spPr>
            <a:xfrm>
              <a:off x="2394583" y="3004110"/>
              <a:ext cx="2819488" cy="890959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endParaRPr lang="ru-RU" sz="1400" b="1" dirty="0">
                <a:solidFill>
                  <a:srgbClr val="1F4E79"/>
                </a:solidFill>
                <a:latin typeface="Helvetica Neue"/>
              </a:endParaRPr>
            </a:p>
            <a:p>
              <a:r>
                <a:rPr lang="ru-RU" sz="1400" b="1" dirty="0">
                  <a:solidFill>
                    <a:srgbClr val="1F4E79"/>
                  </a:solidFill>
                  <a:latin typeface="Helvetica Neue"/>
                </a:rPr>
                <a:t>Контроль и управление доступом на Объект</a:t>
              </a:r>
            </a:p>
          </p:txBody>
        </p:sp>
      </p:grpSp>
      <p:grpSp>
        <p:nvGrpSpPr>
          <p:cNvPr id="98" name="Group 65">
            <a:extLst>
              <a:ext uri="{FF2B5EF4-FFF2-40B4-BE49-F238E27FC236}">
                <a16:creationId xmlns:a16="http://schemas.microsoft.com/office/drawing/2014/main" id="{FDB01D8E-4C24-4E1A-9AFB-A792237EDC46}"/>
              </a:ext>
            </a:extLst>
          </p:cNvPr>
          <p:cNvGrpSpPr/>
          <p:nvPr/>
        </p:nvGrpSpPr>
        <p:grpSpPr>
          <a:xfrm>
            <a:off x="6507731" y="5308302"/>
            <a:ext cx="3886088" cy="849898"/>
            <a:chOff x="6141601" y="4794996"/>
            <a:chExt cx="4687316" cy="1025129"/>
          </a:xfrm>
          <a:solidFill>
            <a:srgbClr val="6FC33B"/>
          </a:solidFill>
        </p:grpSpPr>
        <p:sp>
          <p:nvSpPr>
            <p:cNvPr id="99" name="Freeform 15">
              <a:extLst>
                <a:ext uri="{FF2B5EF4-FFF2-40B4-BE49-F238E27FC236}">
                  <a16:creationId xmlns:a16="http://schemas.microsoft.com/office/drawing/2014/main" id="{E1ECF1BD-0F0F-4296-9196-8F8B58F0B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1601" y="4794996"/>
              <a:ext cx="4687316" cy="1025129"/>
            </a:xfrm>
            <a:custGeom>
              <a:avLst/>
              <a:gdLst>
                <a:gd name="T0" fmla="*/ 1759 w 1989"/>
                <a:gd name="T1" fmla="*/ 435 h 435"/>
                <a:gd name="T2" fmla="*/ 0 w 1989"/>
                <a:gd name="T3" fmla="*/ 435 h 435"/>
                <a:gd name="T4" fmla="*/ 231 w 1989"/>
                <a:gd name="T5" fmla="*/ 0 h 435"/>
                <a:gd name="T6" fmla="*/ 1989 w 1989"/>
                <a:gd name="T7" fmla="*/ 0 h 435"/>
                <a:gd name="T8" fmla="*/ 1759 w 1989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5">
                  <a:moveTo>
                    <a:pt x="1759" y="435"/>
                  </a:moveTo>
                  <a:lnTo>
                    <a:pt x="0" y="435"/>
                  </a:lnTo>
                  <a:lnTo>
                    <a:pt x="231" y="0"/>
                  </a:lnTo>
                  <a:lnTo>
                    <a:pt x="1989" y="0"/>
                  </a:lnTo>
                  <a:lnTo>
                    <a:pt x="1759" y="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40A70B1-3E06-4E23-B30A-1C0C430C561C}"/>
                </a:ext>
              </a:extLst>
            </p:cNvPr>
            <p:cNvSpPr txBox="1"/>
            <p:nvPr/>
          </p:nvSpPr>
          <p:spPr>
            <a:xfrm>
              <a:off x="6619390" y="4996108"/>
              <a:ext cx="760257" cy="705343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10</a:t>
              </a:r>
              <a:endParaRPr lang="id-ID" sz="32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</p:grpSp>
      <p:grpSp>
        <p:nvGrpSpPr>
          <p:cNvPr id="57" name="Group 62">
            <a:extLst>
              <a:ext uri="{FF2B5EF4-FFF2-40B4-BE49-F238E27FC236}">
                <a16:creationId xmlns:a16="http://schemas.microsoft.com/office/drawing/2014/main" id="{D2EB5AF5-D414-4190-90F7-B7356685CCB9}"/>
              </a:ext>
            </a:extLst>
          </p:cNvPr>
          <p:cNvGrpSpPr/>
          <p:nvPr/>
        </p:nvGrpSpPr>
        <p:grpSpPr>
          <a:xfrm>
            <a:off x="1420294" y="4245698"/>
            <a:ext cx="3886088" cy="849898"/>
            <a:chOff x="954681" y="4794996"/>
            <a:chExt cx="4687316" cy="1025129"/>
          </a:xfrm>
          <a:solidFill>
            <a:srgbClr val="6FC33B"/>
          </a:solidFill>
        </p:grpSpPr>
        <p:sp>
          <p:nvSpPr>
            <p:cNvPr id="59" name="Freeform 9">
              <a:extLst>
                <a:ext uri="{FF2B5EF4-FFF2-40B4-BE49-F238E27FC236}">
                  <a16:creationId xmlns:a16="http://schemas.microsoft.com/office/drawing/2014/main" id="{174DCBD7-28B7-420A-9A22-A085C410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681" y="4794996"/>
              <a:ext cx="4687316" cy="1025129"/>
            </a:xfrm>
            <a:custGeom>
              <a:avLst/>
              <a:gdLst>
                <a:gd name="T0" fmla="*/ 1758 w 1989"/>
                <a:gd name="T1" fmla="*/ 435 h 435"/>
                <a:gd name="T2" fmla="*/ 0 w 1989"/>
                <a:gd name="T3" fmla="*/ 435 h 435"/>
                <a:gd name="T4" fmla="*/ 232 w 1989"/>
                <a:gd name="T5" fmla="*/ 0 h 435"/>
                <a:gd name="T6" fmla="*/ 1989 w 1989"/>
                <a:gd name="T7" fmla="*/ 0 h 435"/>
                <a:gd name="T8" fmla="*/ 1758 w 1989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5">
                  <a:moveTo>
                    <a:pt x="1758" y="435"/>
                  </a:moveTo>
                  <a:lnTo>
                    <a:pt x="0" y="435"/>
                  </a:lnTo>
                  <a:lnTo>
                    <a:pt x="232" y="0"/>
                  </a:lnTo>
                  <a:lnTo>
                    <a:pt x="1989" y="0"/>
                  </a:lnTo>
                  <a:lnTo>
                    <a:pt x="1758" y="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1F6A3F9-2A7A-4B84-A3D3-8D18DC4C1B8F}"/>
                </a:ext>
              </a:extLst>
            </p:cNvPr>
            <p:cNvSpPr txBox="1"/>
            <p:nvPr/>
          </p:nvSpPr>
          <p:spPr>
            <a:xfrm>
              <a:off x="1365322" y="5033686"/>
              <a:ext cx="805191" cy="70534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04</a:t>
              </a:r>
              <a:endParaRPr lang="id-ID" sz="32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</p:grpSp>
      <p:sp>
        <p:nvSpPr>
          <p:cNvPr id="69" name="Freeform 10">
            <a:extLst>
              <a:ext uri="{FF2B5EF4-FFF2-40B4-BE49-F238E27FC236}">
                <a16:creationId xmlns:a16="http://schemas.microsoft.com/office/drawing/2014/main" id="{87FF0A9D-6624-4D6D-A745-2F496CD82ADB}"/>
              </a:ext>
            </a:extLst>
          </p:cNvPr>
          <p:cNvSpPr>
            <a:spLocks/>
          </p:cNvSpPr>
          <p:nvPr/>
        </p:nvSpPr>
        <p:spPr bwMode="auto">
          <a:xfrm>
            <a:off x="2274134" y="5418331"/>
            <a:ext cx="2893564" cy="849898"/>
          </a:xfrm>
          <a:custGeom>
            <a:avLst/>
            <a:gdLst>
              <a:gd name="T0" fmla="*/ 1250 w 1481"/>
              <a:gd name="T1" fmla="*/ 435 h 435"/>
              <a:gd name="T2" fmla="*/ 0 w 1481"/>
              <a:gd name="T3" fmla="*/ 435 h 435"/>
              <a:gd name="T4" fmla="*/ 231 w 1481"/>
              <a:gd name="T5" fmla="*/ 0 h 435"/>
              <a:gd name="T6" fmla="*/ 1481 w 1481"/>
              <a:gd name="T7" fmla="*/ 0 h 435"/>
              <a:gd name="T8" fmla="*/ 1250 w 1481"/>
              <a:gd name="T9" fmla="*/ 43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1" h="435">
                <a:moveTo>
                  <a:pt x="1250" y="435"/>
                </a:moveTo>
                <a:lnTo>
                  <a:pt x="0" y="435"/>
                </a:lnTo>
                <a:lnTo>
                  <a:pt x="231" y="0"/>
                </a:lnTo>
                <a:lnTo>
                  <a:pt x="1481" y="0"/>
                </a:lnTo>
                <a:lnTo>
                  <a:pt x="1250" y="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EC99AC-E649-437C-94E8-CE4DBED7EA7B}"/>
              </a:ext>
            </a:extLst>
          </p:cNvPr>
          <p:cNvSpPr txBox="1"/>
          <p:nvPr/>
        </p:nvSpPr>
        <p:spPr>
          <a:xfrm>
            <a:off x="2610430" y="5465923"/>
            <a:ext cx="24974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F4E79"/>
                </a:solidFill>
                <a:latin typeface="Helvetica Neue"/>
              </a:rPr>
              <a:t>Сводный контроль и прогнозирование заполнения Объекта</a:t>
            </a:r>
          </a:p>
        </p:txBody>
      </p:sp>
      <p:sp>
        <p:nvSpPr>
          <p:cNvPr id="70" name="Freeform 10">
            <a:extLst>
              <a:ext uri="{FF2B5EF4-FFF2-40B4-BE49-F238E27FC236}">
                <a16:creationId xmlns:a16="http://schemas.microsoft.com/office/drawing/2014/main" id="{B4946499-6C67-4049-95CF-7DA3047900A8}"/>
              </a:ext>
            </a:extLst>
          </p:cNvPr>
          <p:cNvSpPr>
            <a:spLocks/>
          </p:cNvSpPr>
          <p:nvPr/>
        </p:nvSpPr>
        <p:spPr bwMode="auto">
          <a:xfrm>
            <a:off x="2260537" y="4345471"/>
            <a:ext cx="2893564" cy="849898"/>
          </a:xfrm>
          <a:custGeom>
            <a:avLst/>
            <a:gdLst>
              <a:gd name="T0" fmla="*/ 1250 w 1481"/>
              <a:gd name="T1" fmla="*/ 435 h 435"/>
              <a:gd name="T2" fmla="*/ 0 w 1481"/>
              <a:gd name="T3" fmla="*/ 435 h 435"/>
              <a:gd name="T4" fmla="*/ 231 w 1481"/>
              <a:gd name="T5" fmla="*/ 0 h 435"/>
              <a:gd name="T6" fmla="*/ 1481 w 1481"/>
              <a:gd name="T7" fmla="*/ 0 h 435"/>
              <a:gd name="T8" fmla="*/ 1250 w 1481"/>
              <a:gd name="T9" fmla="*/ 43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1" h="435">
                <a:moveTo>
                  <a:pt x="1250" y="435"/>
                </a:moveTo>
                <a:lnTo>
                  <a:pt x="0" y="435"/>
                </a:lnTo>
                <a:lnTo>
                  <a:pt x="231" y="0"/>
                </a:lnTo>
                <a:lnTo>
                  <a:pt x="1481" y="0"/>
                </a:lnTo>
                <a:lnTo>
                  <a:pt x="1250" y="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FD4FDAB-39A9-4097-9FE4-7BB448E4CD08}"/>
              </a:ext>
            </a:extLst>
          </p:cNvPr>
          <p:cNvSpPr txBox="1"/>
          <p:nvPr/>
        </p:nvSpPr>
        <p:spPr>
          <a:xfrm>
            <a:off x="2580382" y="4423537"/>
            <a:ext cx="27558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F4E79"/>
                </a:solidFill>
                <a:latin typeface="Helvetica Neue"/>
              </a:rPr>
              <a:t>Автоматическая фиксация результатов</a:t>
            </a:r>
            <a:br>
              <a:rPr lang="ru-RU" sz="1400" b="1" dirty="0">
                <a:solidFill>
                  <a:srgbClr val="1F4E79"/>
                </a:solidFill>
                <a:latin typeface="Helvetica Neue"/>
              </a:rPr>
            </a:br>
            <a:r>
              <a:rPr lang="ru-RU" sz="1400" b="1" dirty="0">
                <a:solidFill>
                  <a:srgbClr val="1F4E79"/>
                </a:solidFill>
                <a:latin typeface="Helvetica Neue"/>
              </a:rPr>
              <a:t>взвешивания отходов</a:t>
            </a:r>
          </a:p>
        </p:txBody>
      </p:sp>
      <p:grpSp>
        <p:nvGrpSpPr>
          <p:cNvPr id="101" name="Group 113">
            <a:extLst>
              <a:ext uri="{FF2B5EF4-FFF2-40B4-BE49-F238E27FC236}">
                <a16:creationId xmlns:a16="http://schemas.microsoft.com/office/drawing/2014/main" id="{78A7855C-CFB4-4881-BB37-BB4AFB864C22}"/>
              </a:ext>
            </a:extLst>
          </p:cNvPr>
          <p:cNvGrpSpPr/>
          <p:nvPr/>
        </p:nvGrpSpPr>
        <p:grpSpPr>
          <a:xfrm>
            <a:off x="7352325" y="5385868"/>
            <a:ext cx="2889656" cy="849897"/>
            <a:chOff x="7185967" y="5056961"/>
            <a:chExt cx="3485440" cy="1025129"/>
          </a:xfrm>
        </p:grpSpPr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3B3C6567-1F77-4EB3-B5C9-B15D56B00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967" y="5056961"/>
              <a:ext cx="3485440" cy="1025129"/>
            </a:xfrm>
            <a:custGeom>
              <a:avLst/>
              <a:gdLst>
                <a:gd name="T0" fmla="*/ 1249 w 1479"/>
                <a:gd name="T1" fmla="*/ 435 h 435"/>
                <a:gd name="T2" fmla="*/ 0 w 1479"/>
                <a:gd name="T3" fmla="*/ 435 h 435"/>
                <a:gd name="T4" fmla="*/ 230 w 1479"/>
                <a:gd name="T5" fmla="*/ 0 h 435"/>
                <a:gd name="T6" fmla="*/ 1479 w 1479"/>
                <a:gd name="T7" fmla="*/ 0 h 435"/>
                <a:gd name="T8" fmla="*/ 1249 w 1479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35">
                  <a:moveTo>
                    <a:pt x="1249" y="435"/>
                  </a:moveTo>
                  <a:lnTo>
                    <a:pt x="0" y="435"/>
                  </a:lnTo>
                  <a:lnTo>
                    <a:pt x="230" y="0"/>
                  </a:lnTo>
                  <a:lnTo>
                    <a:pt x="1479" y="0"/>
                  </a:lnTo>
                  <a:lnTo>
                    <a:pt x="1249" y="4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C62CBC4-1F9F-46A6-BB15-CE57830BD6E9}"/>
                </a:ext>
              </a:extLst>
            </p:cNvPr>
            <p:cNvSpPr txBox="1"/>
            <p:nvPr/>
          </p:nvSpPr>
          <p:spPr>
            <a:xfrm>
              <a:off x="7724719" y="5187325"/>
              <a:ext cx="2946687" cy="631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1F4E79"/>
                  </a:solidFill>
                  <a:latin typeface="Helvetica Neue"/>
                </a:rPr>
                <a:t>Баланс масс и </a:t>
              </a:r>
              <a:r>
                <a:rPr lang="ru-RU" sz="1400" b="1" dirty="0" err="1">
                  <a:solidFill>
                    <a:srgbClr val="1F4E79"/>
                  </a:solidFill>
                  <a:latin typeface="Helvetica Neue"/>
                </a:rPr>
                <a:t>отчетность</a:t>
              </a:r>
              <a:endParaRPr lang="ru-RU" sz="1400" b="1" dirty="0">
                <a:solidFill>
                  <a:srgbClr val="1F4E79"/>
                </a:solidFill>
                <a:latin typeface="Helvetica Neue"/>
              </a:endParaRPr>
            </a:p>
          </p:txBody>
        </p:sp>
      </p:grpSp>
      <p:grpSp>
        <p:nvGrpSpPr>
          <p:cNvPr id="77" name="Group 65">
            <a:extLst>
              <a:ext uri="{FF2B5EF4-FFF2-40B4-BE49-F238E27FC236}">
                <a16:creationId xmlns:a16="http://schemas.microsoft.com/office/drawing/2014/main" id="{9B124C15-8884-48F5-8DB8-E0353AD3D457}"/>
              </a:ext>
            </a:extLst>
          </p:cNvPr>
          <p:cNvGrpSpPr/>
          <p:nvPr/>
        </p:nvGrpSpPr>
        <p:grpSpPr>
          <a:xfrm>
            <a:off x="6507731" y="4236206"/>
            <a:ext cx="3886088" cy="849898"/>
            <a:chOff x="6146812" y="4576179"/>
            <a:chExt cx="4687316" cy="1025129"/>
          </a:xfrm>
          <a:solidFill>
            <a:srgbClr val="6FC33B"/>
          </a:solidFill>
        </p:grpSpPr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763C60BF-2603-4236-A1B2-5AFFE871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12" y="4576179"/>
              <a:ext cx="4687316" cy="1025129"/>
            </a:xfrm>
            <a:custGeom>
              <a:avLst/>
              <a:gdLst>
                <a:gd name="T0" fmla="*/ 1759 w 1989"/>
                <a:gd name="T1" fmla="*/ 435 h 435"/>
                <a:gd name="T2" fmla="*/ 0 w 1989"/>
                <a:gd name="T3" fmla="*/ 435 h 435"/>
                <a:gd name="T4" fmla="*/ 231 w 1989"/>
                <a:gd name="T5" fmla="*/ 0 h 435"/>
                <a:gd name="T6" fmla="*/ 1989 w 1989"/>
                <a:gd name="T7" fmla="*/ 0 h 435"/>
                <a:gd name="T8" fmla="*/ 1759 w 1989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5">
                  <a:moveTo>
                    <a:pt x="1759" y="435"/>
                  </a:moveTo>
                  <a:lnTo>
                    <a:pt x="0" y="435"/>
                  </a:lnTo>
                  <a:lnTo>
                    <a:pt x="231" y="0"/>
                  </a:lnTo>
                  <a:lnTo>
                    <a:pt x="1989" y="0"/>
                  </a:lnTo>
                  <a:lnTo>
                    <a:pt x="1759" y="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4466392-FE49-48BE-A061-B6F8A7BD9F16}"/>
                </a:ext>
              </a:extLst>
            </p:cNvPr>
            <p:cNvSpPr txBox="1"/>
            <p:nvPr/>
          </p:nvSpPr>
          <p:spPr>
            <a:xfrm>
              <a:off x="6585757" y="4826316"/>
              <a:ext cx="818261" cy="705343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id-ID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0</a:t>
              </a:r>
              <a:r>
                <a:rPr lang="ru-RU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9</a:t>
              </a:r>
              <a:endParaRPr lang="id-ID" sz="32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</p:grpSp>
      <p:sp>
        <p:nvSpPr>
          <p:cNvPr id="81" name="Freeform 16">
            <a:extLst>
              <a:ext uri="{FF2B5EF4-FFF2-40B4-BE49-F238E27FC236}">
                <a16:creationId xmlns:a16="http://schemas.microsoft.com/office/drawing/2014/main" id="{4F2172AA-44BE-4B7A-8433-3B7CA33DEDBC}"/>
              </a:ext>
            </a:extLst>
          </p:cNvPr>
          <p:cNvSpPr>
            <a:spLocks/>
          </p:cNvSpPr>
          <p:nvPr/>
        </p:nvSpPr>
        <p:spPr bwMode="auto">
          <a:xfrm>
            <a:off x="7352325" y="4338460"/>
            <a:ext cx="2889655" cy="849898"/>
          </a:xfrm>
          <a:custGeom>
            <a:avLst/>
            <a:gdLst>
              <a:gd name="T0" fmla="*/ 1249 w 1479"/>
              <a:gd name="T1" fmla="*/ 435 h 435"/>
              <a:gd name="T2" fmla="*/ 0 w 1479"/>
              <a:gd name="T3" fmla="*/ 435 h 435"/>
              <a:gd name="T4" fmla="*/ 230 w 1479"/>
              <a:gd name="T5" fmla="*/ 0 h 435"/>
              <a:gd name="T6" fmla="*/ 1479 w 1479"/>
              <a:gd name="T7" fmla="*/ 0 h 435"/>
              <a:gd name="T8" fmla="*/ 1249 w 1479"/>
              <a:gd name="T9" fmla="*/ 43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9" h="435">
                <a:moveTo>
                  <a:pt x="1249" y="435"/>
                </a:moveTo>
                <a:lnTo>
                  <a:pt x="0" y="435"/>
                </a:lnTo>
                <a:lnTo>
                  <a:pt x="230" y="0"/>
                </a:lnTo>
                <a:lnTo>
                  <a:pt x="1479" y="0"/>
                </a:lnTo>
                <a:lnTo>
                  <a:pt x="1249" y="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>
              <a:latin typeface="Lato Light" panose="020F0502020204030203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25C49E3-FD8E-41BB-B5C5-DB58C757AF8B}"/>
              </a:ext>
            </a:extLst>
          </p:cNvPr>
          <p:cNvSpPr txBox="1"/>
          <p:nvPr/>
        </p:nvSpPr>
        <p:spPr>
          <a:xfrm>
            <a:off x="7801749" y="4433679"/>
            <a:ext cx="2695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1F4E79"/>
                </a:solidFill>
                <a:latin typeface="Helvetica Neue"/>
              </a:rPr>
              <a:t>Диспетчеризация</a:t>
            </a:r>
            <a:br>
              <a:rPr lang="ru-RU" sz="1400" b="1" dirty="0">
                <a:solidFill>
                  <a:srgbClr val="1F4E79"/>
                </a:solidFill>
                <a:latin typeface="Helvetica Neue"/>
              </a:rPr>
            </a:br>
            <a:r>
              <a:rPr lang="ru-RU" sz="1400" b="1" dirty="0">
                <a:solidFill>
                  <a:srgbClr val="1F4E79"/>
                </a:solidFill>
                <a:latin typeface="Helvetica Neue"/>
              </a:rPr>
              <a:t>Объекта</a:t>
            </a:r>
          </a:p>
        </p:txBody>
      </p:sp>
    </p:spTree>
    <p:extLst>
      <p:ext uri="{BB962C8B-B14F-4D97-AF65-F5344CB8AC3E}">
        <p14:creationId xmlns:p14="http://schemas.microsoft.com/office/powerpoint/2010/main" val="16308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1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0" dur="1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1" dur="1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decel="10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Овал 77"/>
          <p:cNvSpPr/>
          <p:nvPr/>
        </p:nvSpPr>
        <p:spPr>
          <a:xfrm>
            <a:off x="9608429" y="-3087135"/>
            <a:ext cx="3910645" cy="412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3302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7011" y="69712"/>
            <a:ext cx="956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Helvetica" panose="00000500000000000000" pitchFamily="50" charset="0"/>
                <a:ea typeface="Helvetica" panose="00000500000000000000" pitchFamily="50" charset="0"/>
              </a:rPr>
              <a:t>Основные модули аппаратно-программного комплекса</a:t>
            </a:r>
            <a:endParaRPr lang="ru-RU" sz="2400" dirty="0">
              <a:solidFill>
                <a:schemeClr val="bg1"/>
              </a:solidFill>
              <a:latin typeface="Helvetica" panose="00000500000000000000" pitchFamily="50" charset="0"/>
              <a:ea typeface="Helvetica" panose="00000500000000000000" pitchFamily="50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75" l="3500" r="97333">
                        <a14:foregroundMark x1="34000" y1="60640" x2="34000" y2="60640"/>
                        <a14:foregroundMark x1="20167" y1="71940" x2="20167" y2="71940"/>
                        <a14:foregroundMark x1="15167" y1="34652" x2="15167" y2="34652"/>
                        <a14:foregroundMark x1="33333" y1="71186" x2="33333" y2="71186"/>
                        <a14:foregroundMark x1="44000" y1="65160" x2="44000" y2="65160"/>
                        <a14:foregroundMark x1="49833" y1="64407" x2="49833" y2="64407"/>
                        <a14:foregroundMark x1="46833" y1="58380" x2="46833" y2="58380"/>
                        <a14:foregroundMark x1="43000" y1="56874" x2="43000" y2="56874"/>
                        <a14:foregroundMark x1="44000" y1="39548" x2="44000" y2="39548"/>
                        <a14:foregroundMark x1="49167" y1="38418" x2="49167" y2="38418"/>
                        <a14:foregroundMark x1="55500" y1="36911" x2="55500" y2="36911"/>
                        <a14:foregroundMark x1="60500" y1="66667" x2="60500" y2="66667"/>
                        <a14:foregroundMark x1="68000" y1="67797" x2="68000" y2="67797"/>
                        <a14:foregroundMark x1="75000" y1="65160" x2="75000" y2="65160"/>
                        <a14:foregroundMark x1="74333" y1="57250" x2="74333" y2="57250"/>
                        <a14:foregroundMark x1="78000" y1="57627" x2="78000" y2="57627"/>
                        <a14:foregroundMark x1="82333" y1="56874" x2="82333" y2="56874"/>
                        <a14:foregroundMark x1="29000" y1="26742" x2="29000" y2="26742"/>
                        <a14:foregroundMark x1="34667" y1="28249" x2="34667" y2="28249"/>
                        <a14:foregroundMark x1="35000" y1="40678" x2="35000" y2="40678"/>
                        <a14:backgroundMark x1="59167" y1="61017" x2="59167" y2="61017"/>
                        <a14:backgroundMark x1="31500" y1="30132" x2="31500" y2="3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372" y="-43375"/>
            <a:ext cx="1790792" cy="792426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9B2CE42A-59AB-FD42-83B3-53B4B8F6740A}"/>
              </a:ext>
            </a:extLst>
          </p:cNvPr>
          <p:cNvSpPr txBox="1"/>
          <p:nvPr/>
        </p:nvSpPr>
        <p:spPr>
          <a:xfrm>
            <a:off x="11570274" y="62784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92D050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5</a:t>
            </a:r>
          </a:p>
        </p:txBody>
      </p:sp>
      <p:grpSp>
        <p:nvGrpSpPr>
          <p:cNvPr id="7" name="Group 60">
            <a:extLst>
              <a:ext uri="{FF2B5EF4-FFF2-40B4-BE49-F238E27FC236}">
                <a16:creationId xmlns:a16="http://schemas.microsoft.com/office/drawing/2014/main" id="{6AFA807C-4C6A-4B75-BEE5-0EF9BCB79DF3}"/>
              </a:ext>
            </a:extLst>
          </p:cNvPr>
          <p:cNvGrpSpPr/>
          <p:nvPr/>
        </p:nvGrpSpPr>
        <p:grpSpPr>
          <a:xfrm>
            <a:off x="1341128" y="901469"/>
            <a:ext cx="3886088" cy="851852"/>
            <a:chOff x="954681" y="1752600"/>
            <a:chExt cx="4687316" cy="1027486"/>
          </a:xfrm>
          <a:solidFill>
            <a:srgbClr val="6EC13B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9E8C9372-AD8A-4F43-8A83-EA6FE8125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681" y="1752600"/>
              <a:ext cx="4687316" cy="1027486"/>
            </a:xfrm>
            <a:custGeom>
              <a:avLst/>
              <a:gdLst>
                <a:gd name="T0" fmla="*/ 1758 w 1989"/>
                <a:gd name="T1" fmla="*/ 436 h 436"/>
                <a:gd name="T2" fmla="*/ 0 w 1989"/>
                <a:gd name="T3" fmla="*/ 436 h 436"/>
                <a:gd name="T4" fmla="*/ 232 w 1989"/>
                <a:gd name="T5" fmla="*/ 0 h 436"/>
                <a:gd name="T6" fmla="*/ 1989 w 1989"/>
                <a:gd name="T7" fmla="*/ 0 h 436"/>
                <a:gd name="T8" fmla="*/ 1758 w 1989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6">
                  <a:moveTo>
                    <a:pt x="1758" y="436"/>
                  </a:moveTo>
                  <a:lnTo>
                    <a:pt x="0" y="436"/>
                  </a:lnTo>
                  <a:lnTo>
                    <a:pt x="232" y="0"/>
                  </a:lnTo>
                  <a:lnTo>
                    <a:pt x="1989" y="0"/>
                  </a:lnTo>
                  <a:lnTo>
                    <a:pt x="1758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5838AA9-5148-4BB0-B93C-EC50AA174036}"/>
                </a:ext>
              </a:extLst>
            </p:cNvPr>
            <p:cNvSpPr txBox="1"/>
            <p:nvPr/>
          </p:nvSpPr>
          <p:spPr>
            <a:xfrm>
              <a:off x="1385817" y="1973956"/>
              <a:ext cx="630301" cy="584775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id-ID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01</a:t>
              </a:r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FEBCAD70-579C-4399-8B36-675409605CA5}"/>
              </a:ext>
            </a:extLst>
          </p:cNvPr>
          <p:cNvGrpSpPr/>
          <p:nvPr/>
        </p:nvGrpSpPr>
        <p:grpSpPr>
          <a:xfrm>
            <a:off x="1341128" y="3943463"/>
            <a:ext cx="3886088" cy="849898"/>
            <a:chOff x="954681" y="4794996"/>
            <a:chExt cx="4687316" cy="1025129"/>
          </a:xfrm>
          <a:solidFill>
            <a:srgbClr val="6FC33B"/>
          </a:solidFill>
        </p:grpSpPr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D6983E2-6D1A-4E04-A4AC-CB9F04190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681" y="4794996"/>
              <a:ext cx="4687316" cy="1025129"/>
            </a:xfrm>
            <a:custGeom>
              <a:avLst/>
              <a:gdLst>
                <a:gd name="T0" fmla="*/ 1758 w 1989"/>
                <a:gd name="T1" fmla="*/ 435 h 435"/>
                <a:gd name="T2" fmla="*/ 0 w 1989"/>
                <a:gd name="T3" fmla="*/ 435 h 435"/>
                <a:gd name="T4" fmla="*/ 232 w 1989"/>
                <a:gd name="T5" fmla="*/ 0 h 435"/>
                <a:gd name="T6" fmla="*/ 1989 w 1989"/>
                <a:gd name="T7" fmla="*/ 0 h 435"/>
                <a:gd name="T8" fmla="*/ 1758 w 1989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5">
                  <a:moveTo>
                    <a:pt x="1758" y="435"/>
                  </a:moveTo>
                  <a:lnTo>
                    <a:pt x="0" y="435"/>
                  </a:lnTo>
                  <a:lnTo>
                    <a:pt x="232" y="0"/>
                  </a:lnTo>
                  <a:lnTo>
                    <a:pt x="1989" y="0"/>
                  </a:lnTo>
                  <a:lnTo>
                    <a:pt x="1758" y="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2767E6-18D0-436E-8D56-81E8A94F1E17}"/>
                </a:ext>
              </a:extLst>
            </p:cNvPr>
            <p:cNvSpPr txBox="1"/>
            <p:nvPr/>
          </p:nvSpPr>
          <p:spPr>
            <a:xfrm>
              <a:off x="1362548" y="5075255"/>
              <a:ext cx="662362" cy="584775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id-ID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03</a:t>
              </a:r>
            </a:p>
          </p:txBody>
        </p:sp>
      </p:grpSp>
      <p:grpSp>
        <p:nvGrpSpPr>
          <p:cNvPr id="18" name="Group 63">
            <a:extLst>
              <a:ext uri="{FF2B5EF4-FFF2-40B4-BE49-F238E27FC236}">
                <a16:creationId xmlns:a16="http://schemas.microsoft.com/office/drawing/2014/main" id="{4E3B4268-2720-4D81-BF5A-6BFCC8C13F09}"/>
              </a:ext>
            </a:extLst>
          </p:cNvPr>
          <p:cNvGrpSpPr/>
          <p:nvPr/>
        </p:nvGrpSpPr>
        <p:grpSpPr>
          <a:xfrm>
            <a:off x="6528048" y="901469"/>
            <a:ext cx="3886088" cy="851852"/>
            <a:chOff x="6141601" y="1752600"/>
            <a:chExt cx="4687316" cy="1027486"/>
          </a:xfrm>
          <a:solidFill>
            <a:srgbClr val="6FC33B"/>
          </a:solidFill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171FBE35-588D-4F25-AA4C-C5E477178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1601" y="1752600"/>
              <a:ext cx="4687316" cy="1027486"/>
            </a:xfrm>
            <a:custGeom>
              <a:avLst/>
              <a:gdLst>
                <a:gd name="T0" fmla="*/ 1759 w 1989"/>
                <a:gd name="T1" fmla="*/ 436 h 436"/>
                <a:gd name="T2" fmla="*/ 0 w 1989"/>
                <a:gd name="T3" fmla="*/ 436 h 436"/>
                <a:gd name="T4" fmla="*/ 231 w 1989"/>
                <a:gd name="T5" fmla="*/ 0 h 436"/>
                <a:gd name="T6" fmla="*/ 1989 w 1989"/>
                <a:gd name="T7" fmla="*/ 0 h 436"/>
                <a:gd name="T8" fmla="*/ 1759 w 1989"/>
                <a:gd name="T9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6">
                  <a:moveTo>
                    <a:pt x="1759" y="436"/>
                  </a:moveTo>
                  <a:lnTo>
                    <a:pt x="0" y="436"/>
                  </a:lnTo>
                  <a:lnTo>
                    <a:pt x="231" y="0"/>
                  </a:lnTo>
                  <a:lnTo>
                    <a:pt x="1989" y="0"/>
                  </a:lnTo>
                  <a:lnTo>
                    <a:pt x="1759" y="4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9620DC-77E9-4B6E-A37A-17817FDCE6EA}"/>
                </a:ext>
              </a:extLst>
            </p:cNvPr>
            <p:cNvSpPr txBox="1"/>
            <p:nvPr/>
          </p:nvSpPr>
          <p:spPr>
            <a:xfrm>
              <a:off x="6584007" y="1973956"/>
              <a:ext cx="802794" cy="705343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id-ID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0</a:t>
              </a:r>
              <a:r>
                <a:rPr lang="ru-RU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5</a:t>
              </a:r>
              <a:endParaRPr lang="id-ID" sz="32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</p:grpSp>
      <p:grpSp>
        <p:nvGrpSpPr>
          <p:cNvPr id="21" name="Group 64">
            <a:extLst>
              <a:ext uri="{FF2B5EF4-FFF2-40B4-BE49-F238E27FC236}">
                <a16:creationId xmlns:a16="http://schemas.microsoft.com/office/drawing/2014/main" id="{375A21D6-7CF1-493C-BE71-A92F1590935B}"/>
              </a:ext>
            </a:extLst>
          </p:cNvPr>
          <p:cNvGrpSpPr/>
          <p:nvPr/>
        </p:nvGrpSpPr>
        <p:grpSpPr>
          <a:xfrm>
            <a:off x="6528048" y="2419536"/>
            <a:ext cx="3886088" cy="853806"/>
            <a:chOff x="6141601" y="3270263"/>
            <a:chExt cx="4687316" cy="1029843"/>
          </a:xfrm>
          <a:solidFill>
            <a:srgbClr val="6FC33B"/>
          </a:solidFill>
        </p:grpSpPr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575C11B8-EDCF-47F5-A3C0-A87E2AAE3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1601" y="3270263"/>
              <a:ext cx="4687316" cy="1029843"/>
            </a:xfrm>
            <a:custGeom>
              <a:avLst/>
              <a:gdLst>
                <a:gd name="T0" fmla="*/ 1759 w 1989"/>
                <a:gd name="T1" fmla="*/ 437 h 437"/>
                <a:gd name="T2" fmla="*/ 0 w 1989"/>
                <a:gd name="T3" fmla="*/ 437 h 437"/>
                <a:gd name="T4" fmla="*/ 231 w 1989"/>
                <a:gd name="T5" fmla="*/ 0 h 437"/>
                <a:gd name="T6" fmla="*/ 1989 w 1989"/>
                <a:gd name="T7" fmla="*/ 0 h 437"/>
                <a:gd name="T8" fmla="*/ 1759 w 1989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7">
                  <a:moveTo>
                    <a:pt x="1759" y="437"/>
                  </a:moveTo>
                  <a:lnTo>
                    <a:pt x="0" y="437"/>
                  </a:lnTo>
                  <a:lnTo>
                    <a:pt x="231" y="0"/>
                  </a:lnTo>
                  <a:lnTo>
                    <a:pt x="1989" y="0"/>
                  </a:lnTo>
                  <a:lnTo>
                    <a:pt x="1759" y="4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8A0105-33FB-48B9-8CB4-63364935CB1D}"/>
                </a:ext>
              </a:extLst>
            </p:cNvPr>
            <p:cNvSpPr txBox="1"/>
            <p:nvPr/>
          </p:nvSpPr>
          <p:spPr>
            <a:xfrm>
              <a:off x="6584007" y="3418324"/>
              <a:ext cx="802793" cy="705343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06</a:t>
              </a:r>
              <a:endParaRPr lang="id-ID" sz="32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5FEBA0F2-900D-49FF-8EA7-EF6EC4D36812}"/>
              </a:ext>
            </a:extLst>
          </p:cNvPr>
          <p:cNvGrpSpPr/>
          <p:nvPr/>
        </p:nvGrpSpPr>
        <p:grpSpPr>
          <a:xfrm>
            <a:off x="6528048" y="3943463"/>
            <a:ext cx="3886088" cy="849898"/>
            <a:chOff x="6141601" y="4794996"/>
            <a:chExt cx="4687316" cy="1025129"/>
          </a:xfrm>
          <a:solidFill>
            <a:srgbClr val="6FC33B"/>
          </a:solidFill>
        </p:grpSpPr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54C796F3-A3D7-46E6-B0A3-CB8386666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1601" y="4794996"/>
              <a:ext cx="4687316" cy="1025129"/>
            </a:xfrm>
            <a:custGeom>
              <a:avLst/>
              <a:gdLst>
                <a:gd name="T0" fmla="*/ 1759 w 1989"/>
                <a:gd name="T1" fmla="*/ 435 h 435"/>
                <a:gd name="T2" fmla="*/ 0 w 1989"/>
                <a:gd name="T3" fmla="*/ 435 h 435"/>
                <a:gd name="T4" fmla="*/ 231 w 1989"/>
                <a:gd name="T5" fmla="*/ 0 h 435"/>
                <a:gd name="T6" fmla="*/ 1989 w 1989"/>
                <a:gd name="T7" fmla="*/ 0 h 435"/>
                <a:gd name="T8" fmla="*/ 1759 w 1989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5">
                  <a:moveTo>
                    <a:pt x="1759" y="435"/>
                  </a:moveTo>
                  <a:lnTo>
                    <a:pt x="0" y="435"/>
                  </a:lnTo>
                  <a:lnTo>
                    <a:pt x="231" y="0"/>
                  </a:lnTo>
                  <a:lnTo>
                    <a:pt x="1989" y="0"/>
                  </a:lnTo>
                  <a:lnTo>
                    <a:pt x="1759" y="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DCBADD-C9DB-40C4-BE56-4BE425009B3C}"/>
                </a:ext>
              </a:extLst>
            </p:cNvPr>
            <p:cNvSpPr txBox="1"/>
            <p:nvPr/>
          </p:nvSpPr>
          <p:spPr>
            <a:xfrm>
              <a:off x="6590656" y="4954888"/>
              <a:ext cx="789491" cy="705343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id-ID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0</a:t>
              </a:r>
              <a:r>
                <a:rPr lang="ru-RU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7</a:t>
              </a:r>
              <a:endParaRPr lang="id-ID" sz="32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</p:grpSp>
      <p:grpSp>
        <p:nvGrpSpPr>
          <p:cNvPr id="30" name="Group 110">
            <a:extLst>
              <a:ext uri="{FF2B5EF4-FFF2-40B4-BE49-F238E27FC236}">
                <a16:creationId xmlns:a16="http://schemas.microsoft.com/office/drawing/2014/main" id="{A5B2E618-F3B0-43EE-BF10-BA840048518E}"/>
              </a:ext>
            </a:extLst>
          </p:cNvPr>
          <p:cNvGrpSpPr/>
          <p:nvPr/>
        </p:nvGrpSpPr>
        <p:grpSpPr>
          <a:xfrm>
            <a:off x="2228417" y="978976"/>
            <a:ext cx="2893563" cy="954107"/>
            <a:chOff x="1972550" y="1952945"/>
            <a:chExt cx="3490153" cy="1150823"/>
          </a:xfrm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F7DC5888-8019-4EED-BB05-90DDAF51F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550" y="2013436"/>
              <a:ext cx="3490153" cy="1029843"/>
            </a:xfrm>
            <a:custGeom>
              <a:avLst/>
              <a:gdLst>
                <a:gd name="T0" fmla="*/ 1250 w 1481"/>
                <a:gd name="T1" fmla="*/ 437 h 437"/>
                <a:gd name="T2" fmla="*/ 0 w 1481"/>
                <a:gd name="T3" fmla="*/ 437 h 437"/>
                <a:gd name="T4" fmla="*/ 231 w 1481"/>
                <a:gd name="T5" fmla="*/ 0 h 437"/>
                <a:gd name="T6" fmla="*/ 1481 w 1481"/>
                <a:gd name="T7" fmla="*/ 0 h 437"/>
                <a:gd name="T8" fmla="*/ 1250 w 1481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1" h="437">
                  <a:moveTo>
                    <a:pt x="1250" y="437"/>
                  </a:moveTo>
                  <a:lnTo>
                    <a:pt x="0" y="437"/>
                  </a:lnTo>
                  <a:lnTo>
                    <a:pt x="231" y="0"/>
                  </a:lnTo>
                  <a:lnTo>
                    <a:pt x="1481" y="0"/>
                  </a:lnTo>
                  <a:lnTo>
                    <a:pt x="1250" y="4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91C5BB8-1AF7-48B7-BF7C-293D7FC3B7ED}"/>
                </a:ext>
              </a:extLst>
            </p:cNvPr>
            <p:cNvSpPr txBox="1"/>
            <p:nvPr/>
          </p:nvSpPr>
          <p:spPr>
            <a:xfrm>
              <a:off x="2415406" y="1952945"/>
              <a:ext cx="2788835" cy="1150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2060"/>
                  </a:solidFill>
                  <a:latin typeface="Helvetica Neue"/>
                </a:rPr>
                <a:t>Подсистема ведения договоров и электронных разрешения на размещение отходов</a:t>
              </a:r>
              <a:endParaRPr lang="id-ID" sz="1400" dirty="0">
                <a:solidFill>
                  <a:srgbClr val="002060"/>
                </a:solidFill>
                <a:latin typeface="Helvetica Neue"/>
              </a:endParaRPr>
            </a:p>
          </p:txBody>
        </p:sp>
      </p:grpSp>
      <p:grpSp>
        <p:nvGrpSpPr>
          <p:cNvPr id="40" name="Group 108">
            <a:extLst>
              <a:ext uri="{FF2B5EF4-FFF2-40B4-BE49-F238E27FC236}">
                <a16:creationId xmlns:a16="http://schemas.microsoft.com/office/drawing/2014/main" id="{A6737082-A09C-4AD8-93E6-BFB6A716E0BD}"/>
              </a:ext>
            </a:extLst>
          </p:cNvPr>
          <p:cNvGrpSpPr/>
          <p:nvPr/>
        </p:nvGrpSpPr>
        <p:grpSpPr>
          <a:xfrm>
            <a:off x="2149447" y="4235683"/>
            <a:ext cx="2893563" cy="849898"/>
            <a:chOff x="1972550" y="5058189"/>
            <a:chExt cx="3490153" cy="1025129"/>
          </a:xfrm>
        </p:grpSpPr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8FC6EB81-A051-4207-943C-FA435376B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550" y="5058189"/>
              <a:ext cx="3490153" cy="1025129"/>
            </a:xfrm>
            <a:custGeom>
              <a:avLst/>
              <a:gdLst>
                <a:gd name="T0" fmla="*/ 1250 w 1481"/>
                <a:gd name="T1" fmla="*/ 435 h 435"/>
                <a:gd name="T2" fmla="*/ 0 w 1481"/>
                <a:gd name="T3" fmla="*/ 435 h 435"/>
                <a:gd name="T4" fmla="*/ 231 w 1481"/>
                <a:gd name="T5" fmla="*/ 0 h 435"/>
                <a:gd name="T6" fmla="*/ 1481 w 1481"/>
                <a:gd name="T7" fmla="*/ 0 h 435"/>
                <a:gd name="T8" fmla="*/ 1250 w 1481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1" h="435">
                  <a:moveTo>
                    <a:pt x="1250" y="435"/>
                  </a:moveTo>
                  <a:lnTo>
                    <a:pt x="0" y="435"/>
                  </a:lnTo>
                  <a:lnTo>
                    <a:pt x="231" y="0"/>
                  </a:lnTo>
                  <a:lnTo>
                    <a:pt x="1481" y="0"/>
                  </a:lnTo>
                  <a:lnTo>
                    <a:pt x="1250" y="4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563192-B18E-4A07-BA56-AEE72DF0F639}"/>
                </a:ext>
              </a:extLst>
            </p:cNvPr>
            <p:cNvSpPr txBox="1"/>
            <p:nvPr/>
          </p:nvSpPr>
          <p:spPr>
            <a:xfrm>
              <a:off x="2373634" y="5220372"/>
              <a:ext cx="2857528" cy="631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2060"/>
                  </a:solidFill>
                  <a:latin typeface="Helvetica Neue"/>
                </a:rPr>
                <a:t>Подсистема распознавания ГРЗ ТС</a:t>
              </a:r>
              <a:endParaRPr lang="id-ID" sz="1400" dirty="0">
                <a:solidFill>
                  <a:srgbClr val="002060"/>
                </a:solidFill>
                <a:latin typeface="Helvetica Neue"/>
              </a:endParaRPr>
            </a:p>
          </p:txBody>
        </p:sp>
      </p:grpSp>
      <p:grpSp>
        <p:nvGrpSpPr>
          <p:cNvPr id="45" name="Group 111">
            <a:extLst>
              <a:ext uri="{FF2B5EF4-FFF2-40B4-BE49-F238E27FC236}">
                <a16:creationId xmlns:a16="http://schemas.microsoft.com/office/drawing/2014/main" id="{FEEDC8D8-717E-4834-BD2F-B90549606DDE}"/>
              </a:ext>
            </a:extLst>
          </p:cNvPr>
          <p:cNvGrpSpPr/>
          <p:nvPr/>
        </p:nvGrpSpPr>
        <p:grpSpPr>
          <a:xfrm>
            <a:off x="7338725" y="1191735"/>
            <a:ext cx="2889656" cy="853807"/>
            <a:chOff x="7161827" y="2013436"/>
            <a:chExt cx="3485440" cy="1029843"/>
          </a:xfrm>
        </p:grpSpPr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E86BC186-C3C2-4251-8F20-17BEF43CC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1827" y="2013436"/>
              <a:ext cx="3485440" cy="1029843"/>
            </a:xfrm>
            <a:custGeom>
              <a:avLst/>
              <a:gdLst>
                <a:gd name="T0" fmla="*/ 1249 w 1479"/>
                <a:gd name="T1" fmla="*/ 437 h 437"/>
                <a:gd name="T2" fmla="*/ 0 w 1479"/>
                <a:gd name="T3" fmla="*/ 437 h 437"/>
                <a:gd name="T4" fmla="*/ 230 w 1479"/>
                <a:gd name="T5" fmla="*/ 0 h 437"/>
                <a:gd name="T6" fmla="*/ 1479 w 1479"/>
                <a:gd name="T7" fmla="*/ 0 h 437"/>
                <a:gd name="T8" fmla="*/ 1249 w 1479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37">
                  <a:moveTo>
                    <a:pt x="1249" y="437"/>
                  </a:moveTo>
                  <a:lnTo>
                    <a:pt x="0" y="437"/>
                  </a:lnTo>
                  <a:lnTo>
                    <a:pt x="230" y="0"/>
                  </a:lnTo>
                  <a:lnTo>
                    <a:pt x="1479" y="0"/>
                  </a:lnTo>
                  <a:lnTo>
                    <a:pt x="1249" y="4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BEB78D5-E711-4034-937D-1B2ED4D7AF3D}"/>
                </a:ext>
              </a:extLst>
            </p:cNvPr>
            <p:cNvSpPr txBox="1"/>
            <p:nvPr/>
          </p:nvSpPr>
          <p:spPr>
            <a:xfrm>
              <a:off x="7653258" y="2072118"/>
              <a:ext cx="2619473" cy="631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2060"/>
                  </a:solidFill>
                  <a:latin typeface="Helvetica Neue"/>
                </a:rPr>
                <a:t>Подсистема видеонаблюдения</a:t>
              </a:r>
              <a:endParaRPr lang="id-ID" sz="1400" dirty="0">
                <a:solidFill>
                  <a:srgbClr val="002060"/>
                </a:solidFill>
                <a:latin typeface="Helvetica Neue"/>
              </a:endParaRPr>
            </a:p>
          </p:txBody>
        </p:sp>
      </p:grpSp>
      <p:grpSp>
        <p:nvGrpSpPr>
          <p:cNvPr id="50" name="Group 112">
            <a:extLst>
              <a:ext uri="{FF2B5EF4-FFF2-40B4-BE49-F238E27FC236}">
                <a16:creationId xmlns:a16="http://schemas.microsoft.com/office/drawing/2014/main" id="{2E9EA58B-5A19-44B1-B1E3-CBC109513407}"/>
              </a:ext>
            </a:extLst>
          </p:cNvPr>
          <p:cNvGrpSpPr/>
          <p:nvPr/>
        </p:nvGrpSpPr>
        <p:grpSpPr>
          <a:xfrm>
            <a:off x="7338725" y="2711754"/>
            <a:ext cx="2889656" cy="853807"/>
            <a:chOff x="7161827" y="3533455"/>
            <a:chExt cx="3485440" cy="1029843"/>
          </a:xfrm>
        </p:grpSpPr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3A7983C1-8943-4E79-A311-23C9A800E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1827" y="3533455"/>
              <a:ext cx="3485440" cy="1029843"/>
            </a:xfrm>
            <a:custGeom>
              <a:avLst/>
              <a:gdLst>
                <a:gd name="T0" fmla="*/ 1249 w 1479"/>
                <a:gd name="T1" fmla="*/ 437 h 437"/>
                <a:gd name="T2" fmla="*/ 0 w 1479"/>
                <a:gd name="T3" fmla="*/ 437 h 437"/>
                <a:gd name="T4" fmla="*/ 230 w 1479"/>
                <a:gd name="T5" fmla="*/ 0 h 437"/>
                <a:gd name="T6" fmla="*/ 1479 w 1479"/>
                <a:gd name="T7" fmla="*/ 0 h 437"/>
                <a:gd name="T8" fmla="*/ 1249 w 1479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37">
                  <a:moveTo>
                    <a:pt x="1249" y="437"/>
                  </a:moveTo>
                  <a:lnTo>
                    <a:pt x="0" y="437"/>
                  </a:lnTo>
                  <a:lnTo>
                    <a:pt x="230" y="0"/>
                  </a:lnTo>
                  <a:lnTo>
                    <a:pt x="1479" y="0"/>
                  </a:lnTo>
                  <a:lnTo>
                    <a:pt x="1249" y="4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E7469E4-2DC1-4269-A861-719951ABFB7D}"/>
                </a:ext>
              </a:extLst>
            </p:cNvPr>
            <p:cNvSpPr txBox="1"/>
            <p:nvPr/>
          </p:nvSpPr>
          <p:spPr>
            <a:xfrm>
              <a:off x="7653258" y="3569405"/>
              <a:ext cx="2823967" cy="89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2060"/>
                  </a:solidFill>
                  <a:latin typeface="Helvetica Neue"/>
                </a:rPr>
                <a:t>Подсистема центрального управления и контроля Объектом</a:t>
              </a:r>
              <a:endParaRPr lang="id-ID" sz="1400" dirty="0">
                <a:solidFill>
                  <a:srgbClr val="002060"/>
                </a:solidFill>
                <a:latin typeface="Helvetica Neue"/>
              </a:endParaRPr>
            </a:p>
          </p:txBody>
        </p:sp>
      </p:grpSp>
      <p:grpSp>
        <p:nvGrpSpPr>
          <p:cNvPr id="55" name="Group 113">
            <a:extLst>
              <a:ext uri="{FF2B5EF4-FFF2-40B4-BE49-F238E27FC236}">
                <a16:creationId xmlns:a16="http://schemas.microsoft.com/office/drawing/2014/main" id="{E2F3156F-5EC7-434E-B15A-E10FDA4F70B1}"/>
              </a:ext>
            </a:extLst>
          </p:cNvPr>
          <p:cNvGrpSpPr/>
          <p:nvPr/>
        </p:nvGrpSpPr>
        <p:grpSpPr>
          <a:xfrm>
            <a:off x="7338722" y="4235685"/>
            <a:ext cx="3075412" cy="849898"/>
            <a:chOff x="7161827" y="5058189"/>
            <a:chExt cx="3709496" cy="1025129"/>
          </a:xfrm>
        </p:grpSpPr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DFE4AA0A-0515-45A2-9257-64CB8C808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1827" y="5058189"/>
              <a:ext cx="3485440" cy="1025129"/>
            </a:xfrm>
            <a:custGeom>
              <a:avLst/>
              <a:gdLst>
                <a:gd name="T0" fmla="*/ 1249 w 1479"/>
                <a:gd name="T1" fmla="*/ 435 h 435"/>
                <a:gd name="T2" fmla="*/ 0 w 1479"/>
                <a:gd name="T3" fmla="*/ 435 h 435"/>
                <a:gd name="T4" fmla="*/ 230 w 1479"/>
                <a:gd name="T5" fmla="*/ 0 h 435"/>
                <a:gd name="T6" fmla="*/ 1479 w 1479"/>
                <a:gd name="T7" fmla="*/ 0 h 435"/>
                <a:gd name="T8" fmla="*/ 1249 w 1479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35">
                  <a:moveTo>
                    <a:pt x="1249" y="435"/>
                  </a:moveTo>
                  <a:lnTo>
                    <a:pt x="0" y="435"/>
                  </a:lnTo>
                  <a:lnTo>
                    <a:pt x="230" y="0"/>
                  </a:lnTo>
                  <a:lnTo>
                    <a:pt x="1479" y="0"/>
                  </a:lnTo>
                  <a:lnTo>
                    <a:pt x="1249" y="4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8D55CAC-4A9D-4C85-9E16-351B7A55A3A3}"/>
                </a:ext>
              </a:extLst>
            </p:cNvPr>
            <p:cNvSpPr txBox="1"/>
            <p:nvPr/>
          </p:nvSpPr>
          <p:spPr>
            <a:xfrm>
              <a:off x="7620154" y="5099748"/>
              <a:ext cx="3251169" cy="631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2060"/>
                  </a:solidFill>
                  <a:latin typeface="Helvetica Neue"/>
                </a:rPr>
                <a:t>Подсистема весового контроля и баланса масс</a:t>
              </a:r>
            </a:p>
          </p:txBody>
        </p:sp>
      </p:grpSp>
      <p:grpSp>
        <p:nvGrpSpPr>
          <p:cNvPr id="60" name="Group 62">
            <a:extLst>
              <a:ext uri="{FF2B5EF4-FFF2-40B4-BE49-F238E27FC236}">
                <a16:creationId xmlns:a16="http://schemas.microsoft.com/office/drawing/2014/main" id="{FEBCAD70-579C-4399-8B36-675409605CA5}"/>
              </a:ext>
            </a:extLst>
          </p:cNvPr>
          <p:cNvGrpSpPr/>
          <p:nvPr/>
        </p:nvGrpSpPr>
        <p:grpSpPr>
          <a:xfrm>
            <a:off x="1389016" y="5561310"/>
            <a:ext cx="3886088" cy="849898"/>
            <a:chOff x="954681" y="4794996"/>
            <a:chExt cx="4687316" cy="1025129"/>
          </a:xfrm>
          <a:solidFill>
            <a:srgbClr val="6FC33B"/>
          </a:solidFill>
        </p:grpSpPr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0D6983E2-6D1A-4E04-A4AC-CB9F04190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681" y="4794996"/>
              <a:ext cx="4687316" cy="1025129"/>
            </a:xfrm>
            <a:custGeom>
              <a:avLst/>
              <a:gdLst>
                <a:gd name="T0" fmla="*/ 1758 w 1989"/>
                <a:gd name="T1" fmla="*/ 435 h 435"/>
                <a:gd name="T2" fmla="*/ 0 w 1989"/>
                <a:gd name="T3" fmla="*/ 435 h 435"/>
                <a:gd name="T4" fmla="*/ 232 w 1989"/>
                <a:gd name="T5" fmla="*/ 0 h 435"/>
                <a:gd name="T6" fmla="*/ 1989 w 1989"/>
                <a:gd name="T7" fmla="*/ 0 h 435"/>
                <a:gd name="T8" fmla="*/ 1758 w 1989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5">
                  <a:moveTo>
                    <a:pt x="1758" y="435"/>
                  </a:moveTo>
                  <a:lnTo>
                    <a:pt x="0" y="435"/>
                  </a:lnTo>
                  <a:lnTo>
                    <a:pt x="232" y="0"/>
                  </a:lnTo>
                  <a:lnTo>
                    <a:pt x="1989" y="0"/>
                  </a:lnTo>
                  <a:lnTo>
                    <a:pt x="1758" y="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32767E6-18D0-436E-8D56-81E8A94F1E17}"/>
                </a:ext>
              </a:extLst>
            </p:cNvPr>
            <p:cNvSpPr txBox="1"/>
            <p:nvPr/>
          </p:nvSpPr>
          <p:spPr>
            <a:xfrm>
              <a:off x="1359854" y="5015873"/>
              <a:ext cx="805191" cy="705343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04</a:t>
              </a:r>
              <a:endParaRPr lang="id-ID" sz="32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</p:grpSp>
      <p:grpSp>
        <p:nvGrpSpPr>
          <p:cNvPr id="63" name="Group 108">
            <a:extLst>
              <a:ext uri="{FF2B5EF4-FFF2-40B4-BE49-F238E27FC236}">
                <a16:creationId xmlns:a16="http://schemas.microsoft.com/office/drawing/2014/main" id="{A6737082-A09C-4AD8-93E6-BFB6A716E0BD}"/>
              </a:ext>
            </a:extLst>
          </p:cNvPr>
          <p:cNvGrpSpPr/>
          <p:nvPr/>
        </p:nvGrpSpPr>
        <p:grpSpPr>
          <a:xfrm>
            <a:off x="2198577" y="5853527"/>
            <a:ext cx="2893564" cy="849898"/>
            <a:chOff x="2031810" y="5058184"/>
            <a:chExt cx="3490153" cy="1025129"/>
          </a:xfrm>
        </p:grpSpPr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8FC6EB81-A051-4207-943C-FA435376B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810" y="5058184"/>
              <a:ext cx="3490153" cy="1025129"/>
            </a:xfrm>
            <a:custGeom>
              <a:avLst/>
              <a:gdLst>
                <a:gd name="T0" fmla="*/ 1250 w 1481"/>
                <a:gd name="T1" fmla="*/ 435 h 435"/>
                <a:gd name="T2" fmla="*/ 0 w 1481"/>
                <a:gd name="T3" fmla="*/ 435 h 435"/>
                <a:gd name="T4" fmla="*/ 231 w 1481"/>
                <a:gd name="T5" fmla="*/ 0 h 435"/>
                <a:gd name="T6" fmla="*/ 1481 w 1481"/>
                <a:gd name="T7" fmla="*/ 0 h 435"/>
                <a:gd name="T8" fmla="*/ 1250 w 1481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1" h="435">
                  <a:moveTo>
                    <a:pt x="1250" y="435"/>
                  </a:moveTo>
                  <a:lnTo>
                    <a:pt x="0" y="435"/>
                  </a:lnTo>
                  <a:lnTo>
                    <a:pt x="231" y="0"/>
                  </a:lnTo>
                  <a:lnTo>
                    <a:pt x="1481" y="0"/>
                  </a:lnTo>
                  <a:lnTo>
                    <a:pt x="1250" y="4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D563192-B18E-4A07-BA56-AEE72DF0F639}"/>
                </a:ext>
              </a:extLst>
            </p:cNvPr>
            <p:cNvSpPr txBox="1"/>
            <p:nvPr/>
          </p:nvSpPr>
          <p:spPr>
            <a:xfrm>
              <a:off x="2509591" y="5124040"/>
              <a:ext cx="3012340" cy="890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2060"/>
                  </a:solidFill>
                  <a:latin typeface="Helvetica Neue"/>
                </a:rPr>
                <a:t>Подсистема управления технологическим оборудованием</a:t>
              </a:r>
            </a:p>
          </p:txBody>
        </p:sp>
      </p:grp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DE1AB83C-017B-444F-9079-01DCD85D0ABC}"/>
              </a:ext>
            </a:extLst>
          </p:cNvPr>
          <p:cNvCxnSpPr/>
          <p:nvPr/>
        </p:nvCxnSpPr>
        <p:spPr>
          <a:xfrm flipV="1">
            <a:off x="335360" y="739833"/>
            <a:ext cx="1196973" cy="6511"/>
          </a:xfrm>
          <a:prstGeom prst="line">
            <a:avLst/>
          </a:prstGeom>
          <a:ln w="95250" cap="rnd">
            <a:solidFill>
              <a:srgbClr val="1DC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61">
            <a:extLst>
              <a:ext uri="{FF2B5EF4-FFF2-40B4-BE49-F238E27FC236}">
                <a16:creationId xmlns:a16="http://schemas.microsoft.com/office/drawing/2014/main" id="{666A2E9C-C61F-420B-9EF0-C7608DCD9869}"/>
              </a:ext>
            </a:extLst>
          </p:cNvPr>
          <p:cNvGrpSpPr/>
          <p:nvPr/>
        </p:nvGrpSpPr>
        <p:grpSpPr>
          <a:xfrm>
            <a:off x="1341128" y="2419536"/>
            <a:ext cx="3886088" cy="853806"/>
            <a:chOff x="954681" y="3270263"/>
            <a:chExt cx="4687316" cy="1029843"/>
          </a:xfrm>
          <a:solidFill>
            <a:srgbClr val="6FC33B"/>
          </a:solidFill>
        </p:grpSpPr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4FCE5C59-137A-483A-AF5E-B8E94B04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681" y="3270263"/>
              <a:ext cx="4687316" cy="1029843"/>
            </a:xfrm>
            <a:custGeom>
              <a:avLst/>
              <a:gdLst>
                <a:gd name="T0" fmla="*/ 1758 w 1989"/>
                <a:gd name="T1" fmla="*/ 437 h 437"/>
                <a:gd name="T2" fmla="*/ 0 w 1989"/>
                <a:gd name="T3" fmla="*/ 437 h 437"/>
                <a:gd name="T4" fmla="*/ 232 w 1989"/>
                <a:gd name="T5" fmla="*/ 0 h 437"/>
                <a:gd name="T6" fmla="*/ 1989 w 1989"/>
                <a:gd name="T7" fmla="*/ 0 h 437"/>
                <a:gd name="T8" fmla="*/ 1758 w 1989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7">
                  <a:moveTo>
                    <a:pt x="1758" y="437"/>
                  </a:moveTo>
                  <a:lnTo>
                    <a:pt x="0" y="437"/>
                  </a:lnTo>
                  <a:lnTo>
                    <a:pt x="232" y="0"/>
                  </a:lnTo>
                  <a:lnTo>
                    <a:pt x="1989" y="0"/>
                  </a:lnTo>
                  <a:lnTo>
                    <a:pt x="1758" y="4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21EF120-DA4E-4858-9FEE-1E3419C94162}"/>
                </a:ext>
              </a:extLst>
            </p:cNvPr>
            <p:cNvSpPr txBox="1"/>
            <p:nvPr/>
          </p:nvSpPr>
          <p:spPr>
            <a:xfrm>
              <a:off x="1385817" y="3502117"/>
              <a:ext cx="662362" cy="584775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id-ID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02</a:t>
              </a:r>
            </a:p>
          </p:txBody>
        </p:sp>
      </p:grpSp>
      <p:grpSp>
        <p:nvGrpSpPr>
          <p:cNvPr id="95" name="Group 109">
            <a:extLst>
              <a:ext uri="{FF2B5EF4-FFF2-40B4-BE49-F238E27FC236}">
                <a16:creationId xmlns:a16="http://schemas.microsoft.com/office/drawing/2014/main" id="{72C095DA-15F9-47CA-945F-8C828B5CF5C0}"/>
              </a:ext>
            </a:extLst>
          </p:cNvPr>
          <p:cNvGrpSpPr/>
          <p:nvPr/>
        </p:nvGrpSpPr>
        <p:grpSpPr>
          <a:xfrm>
            <a:off x="2149447" y="2711760"/>
            <a:ext cx="2893563" cy="853807"/>
            <a:chOff x="1972550" y="3533455"/>
            <a:chExt cx="3490153" cy="1029843"/>
          </a:xfrm>
        </p:grpSpPr>
        <p:sp>
          <p:nvSpPr>
            <p:cNvPr id="96" name="Freeform 8">
              <a:extLst>
                <a:ext uri="{FF2B5EF4-FFF2-40B4-BE49-F238E27FC236}">
                  <a16:creationId xmlns:a16="http://schemas.microsoft.com/office/drawing/2014/main" id="{5F32DE6A-FE22-4A4D-8E8B-FDE5BB1D3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550" y="3533455"/>
              <a:ext cx="3490153" cy="1029843"/>
            </a:xfrm>
            <a:custGeom>
              <a:avLst/>
              <a:gdLst>
                <a:gd name="T0" fmla="*/ 1250 w 1481"/>
                <a:gd name="T1" fmla="*/ 437 h 437"/>
                <a:gd name="T2" fmla="*/ 0 w 1481"/>
                <a:gd name="T3" fmla="*/ 437 h 437"/>
                <a:gd name="T4" fmla="*/ 231 w 1481"/>
                <a:gd name="T5" fmla="*/ 0 h 437"/>
                <a:gd name="T6" fmla="*/ 1481 w 1481"/>
                <a:gd name="T7" fmla="*/ 0 h 437"/>
                <a:gd name="T8" fmla="*/ 1250 w 1481"/>
                <a:gd name="T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1" h="437">
                  <a:moveTo>
                    <a:pt x="1250" y="437"/>
                  </a:moveTo>
                  <a:lnTo>
                    <a:pt x="0" y="437"/>
                  </a:lnTo>
                  <a:lnTo>
                    <a:pt x="231" y="0"/>
                  </a:lnTo>
                  <a:lnTo>
                    <a:pt x="1481" y="0"/>
                  </a:lnTo>
                  <a:lnTo>
                    <a:pt x="1250" y="43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9527010-3C21-491E-9AB0-71B5A7F8819B}"/>
                </a:ext>
              </a:extLst>
            </p:cNvPr>
            <p:cNvSpPr txBox="1"/>
            <p:nvPr/>
          </p:nvSpPr>
          <p:spPr>
            <a:xfrm>
              <a:off x="2367143" y="3554334"/>
              <a:ext cx="2819488" cy="890960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2060"/>
                  </a:solidFill>
                  <a:latin typeface="Helvetica Neue"/>
                </a:rPr>
                <a:t>Подсистема экологического и радиационного контроля</a:t>
              </a:r>
            </a:p>
          </p:txBody>
        </p:sp>
      </p:grpSp>
      <p:grpSp>
        <p:nvGrpSpPr>
          <p:cNvPr id="98" name="Group 65">
            <a:extLst>
              <a:ext uri="{FF2B5EF4-FFF2-40B4-BE49-F238E27FC236}">
                <a16:creationId xmlns:a16="http://schemas.microsoft.com/office/drawing/2014/main" id="{FDB01D8E-4C24-4E1A-9AFB-A792237EDC46}"/>
              </a:ext>
            </a:extLst>
          </p:cNvPr>
          <p:cNvGrpSpPr/>
          <p:nvPr/>
        </p:nvGrpSpPr>
        <p:grpSpPr>
          <a:xfrm>
            <a:off x="6455701" y="5561310"/>
            <a:ext cx="3886088" cy="849898"/>
            <a:chOff x="6141601" y="4794996"/>
            <a:chExt cx="4687316" cy="1025129"/>
          </a:xfrm>
          <a:solidFill>
            <a:srgbClr val="6FC33B"/>
          </a:solidFill>
        </p:grpSpPr>
        <p:sp>
          <p:nvSpPr>
            <p:cNvPr id="99" name="Freeform 15">
              <a:extLst>
                <a:ext uri="{FF2B5EF4-FFF2-40B4-BE49-F238E27FC236}">
                  <a16:creationId xmlns:a16="http://schemas.microsoft.com/office/drawing/2014/main" id="{E1ECF1BD-0F0F-4296-9196-8F8B58F0B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1601" y="4794996"/>
              <a:ext cx="4687316" cy="1025129"/>
            </a:xfrm>
            <a:custGeom>
              <a:avLst/>
              <a:gdLst>
                <a:gd name="T0" fmla="*/ 1759 w 1989"/>
                <a:gd name="T1" fmla="*/ 435 h 435"/>
                <a:gd name="T2" fmla="*/ 0 w 1989"/>
                <a:gd name="T3" fmla="*/ 435 h 435"/>
                <a:gd name="T4" fmla="*/ 231 w 1989"/>
                <a:gd name="T5" fmla="*/ 0 h 435"/>
                <a:gd name="T6" fmla="*/ 1989 w 1989"/>
                <a:gd name="T7" fmla="*/ 0 h 435"/>
                <a:gd name="T8" fmla="*/ 1759 w 1989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435">
                  <a:moveTo>
                    <a:pt x="1759" y="435"/>
                  </a:moveTo>
                  <a:lnTo>
                    <a:pt x="0" y="435"/>
                  </a:lnTo>
                  <a:lnTo>
                    <a:pt x="231" y="0"/>
                  </a:lnTo>
                  <a:lnTo>
                    <a:pt x="1989" y="0"/>
                  </a:lnTo>
                  <a:lnTo>
                    <a:pt x="1759" y="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40A70B1-3E06-4E23-B30A-1C0C430C561C}"/>
                </a:ext>
              </a:extLst>
            </p:cNvPr>
            <p:cNvSpPr txBox="1"/>
            <p:nvPr/>
          </p:nvSpPr>
          <p:spPr>
            <a:xfrm>
              <a:off x="6671270" y="4954888"/>
              <a:ext cx="802794" cy="705343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id-ID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0</a:t>
              </a:r>
              <a:r>
                <a:rPr lang="ru-RU" sz="3200" dirty="0">
                  <a:solidFill>
                    <a:schemeClr val="bg1"/>
                  </a:solidFill>
                  <a:latin typeface="Raleway SemiBold" panose="020B0703030101060003" pitchFamily="34" charset="0"/>
                </a:rPr>
                <a:t>8</a:t>
              </a:r>
              <a:endParaRPr lang="id-ID" sz="3200" dirty="0">
                <a:solidFill>
                  <a:schemeClr val="bg1"/>
                </a:solidFill>
                <a:latin typeface="Raleway SemiBold" panose="020B0703030101060003" pitchFamily="34" charset="0"/>
              </a:endParaRPr>
            </a:p>
          </p:txBody>
        </p:sp>
      </p:grpSp>
      <p:grpSp>
        <p:nvGrpSpPr>
          <p:cNvPr id="101" name="Group 113">
            <a:extLst>
              <a:ext uri="{FF2B5EF4-FFF2-40B4-BE49-F238E27FC236}">
                <a16:creationId xmlns:a16="http://schemas.microsoft.com/office/drawing/2014/main" id="{78A7855C-CFB4-4881-BB37-BB4AFB864C22}"/>
              </a:ext>
            </a:extLst>
          </p:cNvPr>
          <p:cNvGrpSpPr/>
          <p:nvPr/>
        </p:nvGrpSpPr>
        <p:grpSpPr>
          <a:xfrm>
            <a:off x="7266378" y="5853527"/>
            <a:ext cx="2889656" cy="849897"/>
            <a:chOff x="7161827" y="5058189"/>
            <a:chExt cx="3485440" cy="1025129"/>
          </a:xfrm>
        </p:grpSpPr>
        <p:sp>
          <p:nvSpPr>
            <p:cNvPr id="102" name="Freeform 16">
              <a:extLst>
                <a:ext uri="{FF2B5EF4-FFF2-40B4-BE49-F238E27FC236}">
                  <a16:creationId xmlns:a16="http://schemas.microsoft.com/office/drawing/2014/main" id="{3B3C6567-1F77-4EB3-B5C9-B15D56B00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1827" y="5058189"/>
              <a:ext cx="3485440" cy="1025129"/>
            </a:xfrm>
            <a:custGeom>
              <a:avLst/>
              <a:gdLst>
                <a:gd name="T0" fmla="*/ 1249 w 1479"/>
                <a:gd name="T1" fmla="*/ 435 h 435"/>
                <a:gd name="T2" fmla="*/ 0 w 1479"/>
                <a:gd name="T3" fmla="*/ 435 h 435"/>
                <a:gd name="T4" fmla="*/ 230 w 1479"/>
                <a:gd name="T5" fmla="*/ 0 h 435"/>
                <a:gd name="T6" fmla="*/ 1479 w 1479"/>
                <a:gd name="T7" fmla="*/ 0 h 435"/>
                <a:gd name="T8" fmla="*/ 1249 w 1479"/>
                <a:gd name="T9" fmla="*/ 435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9" h="435">
                  <a:moveTo>
                    <a:pt x="1249" y="435"/>
                  </a:moveTo>
                  <a:lnTo>
                    <a:pt x="0" y="435"/>
                  </a:lnTo>
                  <a:lnTo>
                    <a:pt x="230" y="0"/>
                  </a:lnTo>
                  <a:lnTo>
                    <a:pt x="1479" y="0"/>
                  </a:lnTo>
                  <a:lnTo>
                    <a:pt x="1249" y="43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Lato Light" panose="020F0502020204030203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C62CBC4-1F9F-46A6-BB15-CE57830BD6E9}"/>
                </a:ext>
              </a:extLst>
            </p:cNvPr>
            <p:cNvSpPr txBox="1"/>
            <p:nvPr/>
          </p:nvSpPr>
          <p:spPr>
            <a:xfrm>
              <a:off x="7518461" y="5253977"/>
              <a:ext cx="2946687" cy="631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002060"/>
                  </a:solidFill>
                  <a:latin typeface="Helvetica Neue"/>
                </a:rPr>
                <a:t>Подсистема интеграции с внешними системами</a:t>
              </a:r>
              <a:endParaRPr lang="id-ID" sz="1400" dirty="0">
                <a:solidFill>
                  <a:srgbClr val="002060"/>
                </a:solidFill>
                <a:latin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56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64" dur="1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65" dur="1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500" autoRev="1" fill="remove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10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FAB89F5-833D-4B00-BDAB-14FA23601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617" y="3535263"/>
            <a:ext cx="869997" cy="6315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0C5AD4A-C553-4DAB-8D69-B9EEE0AF7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218" y="3126725"/>
            <a:ext cx="1248903" cy="90665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416385" y="-3131835"/>
            <a:ext cx="3910645" cy="412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3302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175" l="3500" r="97333">
                        <a14:foregroundMark x1="34000" y1="60640" x2="34000" y2="60640"/>
                        <a14:foregroundMark x1="20167" y1="71940" x2="20167" y2="71940"/>
                        <a14:foregroundMark x1="15167" y1="34652" x2="15167" y2="34652"/>
                        <a14:foregroundMark x1="33333" y1="71186" x2="33333" y2="71186"/>
                        <a14:foregroundMark x1="44000" y1="65160" x2="44000" y2="65160"/>
                        <a14:foregroundMark x1="49833" y1="64407" x2="49833" y2="64407"/>
                        <a14:foregroundMark x1="46833" y1="58380" x2="46833" y2="58380"/>
                        <a14:foregroundMark x1="43000" y1="56874" x2="43000" y2="56874"/>
                        <a14:foregroundMark x1="44000" y1="39548" x2="44000" y2="39548"/>
                        <a14:foregroundMark x1="49167" y1="38418" x2="49167" y2="38418"/>
                        <a14:foregroundMark x1="55500" y1="36911" x2="55500" y2="36911"/>
                        <a14:foregroundMark x1="60500" y1="66667" x2="60500" y2="66667"/>
                        <a14:foregroundMark x1="68000" y1="67797" x2="68000" y2="67797"/>
                        <a14:foregroundMark x1="75000" y1="65160" x2="75000" y2="65160"/>
                        <a14:foregroundMark x1="74333" y1="57250" x2="74333" y2="57250"/>
                        <a14:foregroundMark x1="78000" y1="57627" x2="78000" y2="57627"/>
                        <a14:foregroundMark x1="82333" y1="56874" x2="82333" y2="56874"/>
                        <a14:foregroundMark x1="29000" y1="26742" x2="29000" y2="26742"/>
                        <a14:foregroundMark x1="34667" y1="28249" x2="34667" y2="28249"/>
                        <a14:foregroundMark x1="35000" y1="40678" x2="35000" y2="40678"/>
                        <a14:backgroundMark x1="59167" y1="61017" x2="59167" y2="61017"/>
                        <a14:backgroundMark x1="31500" y1="30132" x2="31500" y2="3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67" y="-57797"/>
            <a:ext cx="1992130" cy="881518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9B2CE42A-59AB-FD42-83B3-53B4B8F6740A}"/>
              </a:ext>
            </a:extLst>
          </p:cNvPr>
          <p:cNvSpPr txBox="1"/>
          <p:nvPr/>
        </p:nvSpPr>
        <p:spPr>
          <a:xfrm>
            <a:off x="11695038" y="63577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92D050"/>
                </a:solidFill>
                <a:latin typeface="Helvetica Neue"/>
                <a:ea typeface="Helvetica Neue Medium" panose="02000503000000020004" pitchFamily="2" charset="0"/>
                <a:cs typeface="Helvetica Neue Medium" panose="02000503000000020004" pitchFamily="2" charset="0"/>
              </a:rPr>
              <a:t>6</a:t>
            </a: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0E14B50-F662-4898-AE75-B534476A6CAA}"/>
              </a:ext>
            </a:extLst>
          </p:cNvPr>
          <p:cNvSpPr txBox="1">
            <a:spLocks/>
          </p:cNvSpPr>
          <p:nvPr/>
        </p:nvSpPr>
        <p:spPr>
          <a:xfrm>
            <a:off x="12291022" y="7002126"/>
            <a:ext cx="446285" cy="23806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314252-5698-4205-A53F-BE7D9F186DFD}" type="slidenum">
              <a:rPr lang="ru-RU" smtClean="0">
                <a:latin typeface="Helvetica Neue"/>
              </a:rPr>
              <a:pPr/>
              <a:t>6</a:t>
            </a:fld>
            <a:endParaRPr lang="ru-RU" dirty="0">
              <a:latin typeface="Helvetica Neue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D21AB82E-FF2F-4195-9AEC-85EB2CF11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3037" y1="75430" x2="13037" y2="75430"/>
                        <a14:foregroundMark x1="13185" y1="75676" x2="13185" y2="75676"/>
                        <a14:foregroundMark x1="13185" y1="75676" x2="13185" y2="75676"/>
                        <a14:backgroundMark x1="52889" y1="19410" x2="52889" y2="19410"/>
                        <a14:backgroundMark x1="86667" y1="7371" x2="86667" y2="7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836" y="7821488"/>
            <a:ext cx="4469672" cy="26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54EACE2-D9FB-468D-9149-0FB83FFB6B36}"/>
              </a:ext>
            </a:extLst>
          </p:cNvPr>
          <p:cNvSpPr txBox="1">
            <a:spLocks/>
          </p:cNvSpPr>
          <p:nvPr/>
        </p:nvSpPr>
        <p:spPr>
          <a:xfrm>
            <a:off x="425205" y="11121"/>
            <a:ext cx="9372071" cy="497431"/>
          </a:xfrm>
          <a:prstGeom prst="rect">
            <a:avLst/>
          </a:prstGeom>
        </p:spPr>
        <p:txBody>
          <a:bodyPr vert="horz" lIns="104306" tIns="52153" rIns="104306" bIns="52153" rtlCol="0" anchor="t" anchorCtr="0">
            <a:noAutofit/>
          </a:bodyPr>
          <a:lstStyle>
            <a:lvl1pPr algn="l" defTabSz="104305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100" b="1" i="0" kern="1200" baseline="0">
                <a:solidFill>
                  <a:srgbClr val="115892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ru-RU" sz="2400" dirty="0">
                <a:solidFill>
                  <a:srgbClr val="05437A"/>
                </a:solidFill>
                <a:latin typeface="Helvetica Neue"/>
              </a:rPr>
              <a:t>Обобщенная схема Объекта размещения отходов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3112B9-A05D-4FEB-B3EB-E71DE2953A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228" y="3281884"/>
            <a:ext cx="1483284" cy="4045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82EF7A-165D-49E8-817C-74951201D0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0690" y="2984004"/>
            <a:ext cx="885627" cy="8038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F0332A8-3415-4F04-88D8-FBC722651C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2914" y="1061880"/>
            <a:ext cx="1062490" cy="1339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E3BA7D-397F-4767-BB8E-C0D24FC671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38450" y="5126289"/>
            <a:ext cx="1079416" cy="102739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BD094F8-F439-4745-AC58-6EE4C22A01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00462" y="3141559"/>
            <a:ext cx="1469835" cy="926197"/>
          </a:xfrm>
          <a:prstGeom prst="rect">
            <a:avLst/>
          </a:prstGeom>
        </p:spPr>
      </p:pic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23807A8C-CF4B-428B-8304-F6B955C2DC4F}"/>
              </a:ext>
            </a:extLst>
          </p:cNvPr>
          <p:cNvCxnSpPr>
            <a:cxnSpLocks/>
          </p:cNvCxnSpPr>
          <p:nvPr/>
        </p:nvCxnSpPr>
        <p:spPr>
          <a:xfrm flipV="1">
            <a:off x="8854159" y="2376845"/>
            <a:ext cx="0" cy="618702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F7960B22-431E-4307-A090-2257739477FB}"/>
              </a:ext>
            </a:extLst>
          </p:cNvPr>
          <p:cNvCxnSpPr>
            <a:cxnSpLocks/>
          </p:cNvCxnSpPr>
          <p:nvPr/>
        </p:nvCxnSpPr>
        <p:spPr>
          <a:xfrm flipV="1">
            <a:off x="8885140" y="4298544"/>
            <a:ext cx="0" cy="618702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0D2487BB-9DB2-40D9-A3D9-BB658458B1EF}"/>
              </a:ext>
            </a:extLst>
          </p:cNvPr>
          <p:cNvCxnSpPr>
            <a:cxnSpLocks/>
          </p:cNvCxnSpPr>
          <p:nvPr/>
        </p:nvCxnSpPr>
        <p:spPr>
          <a:xfrm>
            <a:off x="10052390" y="3789344"/>
            <a:ext cx="648072" cy="0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0616613-43DE-4871-B042-03A667B462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4577" y="3686416"/>
            <a:ext cx="742950" cy="352425"/>
          </a:xfrm>
          <a:prstGeom prst="rect">
            <a:avLst/>
          </a:prstGeom>
        </p:spPr>
      </p:pic>
      <p:sp>
        <p:nvSpPr>
          <p:cNvPr id="45" name="Пузырек для мыслей: облако 44">
            <a:extLst>
              <a:ext uri="{FF2B5EF4-FFF2-40B4-BE49-F238E27FC236}">
                <a16:creationId xmlns:a16="http://schemas.microsoft.com/office/drawing/2014/main" id="{B2A8DDA5-B102-4811-B7AF-B63C326FA8C0}"/>
              </a:ext>
            </a:extLst>
          </p:cNvPr>
          <p:cNvSpPr/>
          <p:nvPr/>
        </p:nvSpPr>
        <p:spPr>
          <a:xfrm>
            <a:off x="252548" y="922157"/>
            <a:ext cx="2418523" cy="1339661"/>
          </a:xfrm>
          <a:prstGeom prst="cloudCallout">
            <a:avLst>
              <a:gd name="adj1" fmla="val -49352"/>
              <a:gd name="adj2" fmla="val 915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elvetica Neue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562BCAF-1CB9-46E3-B25F-EA8D46B5FB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15746" y="5639987"/>
            <a:ext cx="497091" cy="925142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1D093723-2CA8-4945-B5FB-EFE896134258}"/>
              </a:ext>
            </a:extLst>
          </p:cNvPr>
          <p:cNvSpPr/>
          <p:nvPr/>
        </p:nvSpPr>
        <p:spPr>
          <a:xfrm>
            <a:off x="1966861" y="2682253"/>
            <a:ext cx="778438" cy="31329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КПП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CCE10DA3-E549-4510-860C-A2B0BA1E0063}"/>
              </a:ext>
            </a:extLst>
          </p:cNvPr>
          <p:cNvSpPr/>
          <p:nvPr/>
        </p:nvSpPr>
        <p:spPr>
          <a:xfrm>
            <a:off x="3886278" y="1428171"/>
            <a:ext cx="1689318" cy="31329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Весовая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C1C30519-B53B-4A1C-A67A-18455233DF76}"/>
              </a:ext>
            </a:extLst>
          </p:cNvPr>
          <p:cNvSpPr/>
          <p:nvPr/>
        </p:nvSpPr>
        <p:spPr>
          <a:xfrm>
            <a:off x="4348869" y="5354396"/>
            <a:ext cx="1870357" cy="497431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Административный корпус</a:t>
            </a:r>
            <a:r>
              <a:rPr lang="en-US" sz="1400" dirty="0">
                <a:solidFill>
                  <a:srgbClr val="035C8B"/>
                </a:solidFill>
              </a:rPr>
              <a:t>/</a:t>
            </a:r>
            <a:r>
              <a:rPr lang="ru-RU" sz="1400" dirty="0">
                <a:solidFill>
                  <a:srgbClr val="035C8B"/>
                </a:solidFill>
              </a:rPr>
              <a:t>ЦОД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E887A8E6-F6F7-473C-AB83-59E669DC6590}"/>
              </a:ext>
            </a:extLst>
          </p:cNvPr>
          <p:cNvSpPr/>
          <p:nvPr/>
        </p:nvSpPr>
        <p:spPr>
          <a:xfrm>
            <a:off x="8009500" y="632128"/>
            <a:ext cx="1689318" cy="497425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Инфраструктура Объекта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4AEA08C3-DD92-4645-8AB8-A2789B82A51A}"/>
              </a:ext>
            </a:extLst>
          </p:cNvPr>
          <p:cNvSpPr/>
          <p:nvPr/>
        </p:nvSpPr>
        <p:spPr>
          <a:xfrm>
            <a:off x="7941563" y="3100743"/>
            <a:ext cx="1984437" cy="299848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технологические весы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2C6CEB26-FFFB-4B7C-9B2D-DD3831BFCE9E}"/>
              </a:ext>
            </a:extLst>
          </p:cNvPr>
          <p:cNvSpPr/>
          <p:nvPr/>
        </p:nvSpPr>
        <p:spPr>
          <a:xfrm>
            <a:off x="769009" y="1170529"/>
            <a:ext cx="1597399" cy="61117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Управление Объектом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2" name="Рисунок 81" descr="Облачные вычисления">
            <a:extLst>
              <a:ext uri="{FF2B5EF4-FFF2-40B4-BE49-F238E27FC236}">
                <a16:creationId xmlns:a16="http://schemas.microsoft.com/office/drawing/2014/main" id="{58025288-81CD-4275-A1F5-D4077BC659E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406633" y="1863021"/>
            <a:ext cx="317479" cy="317479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C67F754E-9E04-417F-A41F-8EFFFE664553}"/>
              </a:ext>
            </a:extLst>
          </p:cNvPr>
          <p:cNvGrpSpPr/>
          <p:nvPr/>
        </p:nvGrpSpPr>
        <p:grpSpPr>
          <a:xfrm>
            <a:off x="4936812" y="2838900"/>
            <a:ext cx="778425" cy="726159"/>
            <a:chOff x="3670819" y="5117373"/>
            <a:chExt cx="940919" cy="781696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557CF070-BFB6-482C-8FDA-FDA3F0396728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07" name="Блок-схема: узел 106">
                <a:extLst>
                  <a:ext uri="{FF2B5EF4-FFF2-40B4-BE49-F238E27FC236}">
                    <a16:creationId xmlns:a16="http://schemas.microsoft.com/office/drawing/2014/main" id="{C07D1ECF-11A2-456A-B15D-2A60E8FC8DA4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Блок-схема: узел 107">
                <a:extLst>
                  <a:ext uri="{FF2B5EF4-FFF2-40B4-BE49-F238E27FC236}">
                    <a16:creationId xmlns:a16="http://schemas.microsoft.com/office/drawing/2014/main" id="{0DC36F4E-8B81-4B78-8237-1DE5C3899754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6" name="Рисунок 105" descr="Программист">
              <a:extLst>
                <a:ext uri="{FF2B5EF4-FFF2-40B4-BE49-F238E27FC236}">
                  <a16:creationId xmlns:a16="http://schemas.microsoft.com/office/drawing/2014/main" id="{F11C44F5-C789-48BB-B201-FE13E8F46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664E3D2A-E049-4AE3-BFEA-7556E387F727}"/>
              </a:ext>
            </a:extLst>
          </p:cNvPr>
          <p:cNvGrpSpPr/>
          <p:nvPr/>
        </p:nvGrpSpPr>
        <p:grpSpPr>
          <a:xfrm>
            <a:off x="9271718" y="4150839"/>
            <a:ext cx="778425" cy="726159"/>
            <a:chOff x="3670819" y="5117373"/>
            <a:chExt cx="940919" cy="781696"/>
          </a:xfrm>
        </p:grpSpPr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id="{56C67683-4864-4759-8BB6-D1EAFB16DDC5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17" name="Блок-схема: узел 116">
                <a:extLst>
                  <a:ext uri="{FF2B5EF4-FFF2-40B4-BE49-F238E27FC236}">
                    <a16:creationId xmlns:a16="http://schemas.microsoft.com/office/drawing/2014/main" id="{0C2DE771-87BF-4504-A756-43775077AF19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Блок-схема: узел 117">
                <a:extLst>
                  <a:ext uri="{FF2B5EF4-FFF2-40B4-BE49-F238E27FC236}">
                    <a16:creationId xmlns:a16="http://schemas.microsoft.com/office/drawing/2014/main" id="{0ADCEA16-9DD8-4BFD-A450-4F03DA97354C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6" name="Рисунок 115" descr="Программист">
              <a:extLst>
                <a:ext uri="{FF2B5EF4-FFF2-40B4-BE49-F238E27FC236}">
                  <a16:creationId xmlns:a16="http://schemas.microsoft.com/office/drawing/2014/main" id="{236D29EB-15CA-4304-96B4-F9D44643D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EB307301-11AB-4E95-839E-E1B76A19E1BB}"/>
              </a:ext>
            </a:extLst>
          </p:cNvPr>
          <p:cNvGrpSpPr/>
          <p:nvPr/>
        </p:nvGrpSpPr>
        <p:grpSpPr>
          <a:xfrm>
            <a:off x="5563005" y="5860415"/>
            <a:ext cx="808436" cy="720080"/>
            <a:chOff x="3670819" y="5117373"/>
            <a:chExt cx="940919" cy="781696"/>
          </a:xfrm>
        </p:grpSpPr>
        <p:grpSp>
          <p:nvGrpSpPr>
            <p:cNvPr id="120" name="Группа 119">
              <a:extLst>
                <a:ext uri="{FF2B5EF4-FFF2-40B4-BE49-F238E27FC236}">
                  <a16:creationId xmlns:a16="http://schemas.microsoft.com/office/drawing/2014/main" id="{0E2A16CD-23C4-4BE0-B6F1-DF13CF6C201A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22" name="Блок-схема: узел 121">
                <a:extLst>
                  <a:ext uri="{FF2B5EF4-FFF2-40B4-BE49-F238E27FC236}">
                    <a16:creationId xmlns:a16="http://schemas.microsoft.com/office/drawing/2014/main" id="{B952E1DE-891C-42D2-B020-3B3720A2BEB7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Блок-схема: узел 122">
                <a:extLst>
                  <a:ext uri="{FF2B5EF4-FFF2-40B4-BE49-F238E27FC236}">
                    <a16:creationId xmlns:a16="http://schemas.microsoft.com/office/drawing/2014/main" id="{EC610438-5000-4879-ADF2-9C7F7E05792E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1" name="Рисунок 120" descr="Программист">
              <a:extLst>
                <a:ext uri="{FF2B5EF4-FFF2-40B4-BE49-F238E27FC236}">
                  <a16:creationId xmlns:a16="http://schemas.microsoft.com/office/drawing/2014/main" id="{A23ABBF3-3976-4189-8475-8F48A523A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DA633B97-F950-4D95-A5CA-9F83A201C36C}"/>
              </a:ext>
            </a:extLst>
          </p:cNvPr>
          <p:cNvGrpSpPr/>
          <p:nvPr/>
        </p:nvGrpSpPr>
        <p:grpSpPr>
          <a:xfrm>
            <a:off x="4130986" y="5850242"/>
            <a:ext cx="851757" cy="714888"/>
            <a:chOff x="2207815" y="5117373"/>
            <a:chExt cx="940919" cy="783339"/>
          </a:xfrm>
        </p:grpSpPr>
        <p:grpSp>
          <p:nvGrpSpPr>
            <p:cNvPr id="125" name="Группа 124">
              <a:extLst>
                <a:ext uri="{FF2B5EF4-FFF2-40B4-BE49-F238E27FC236}">
                  <a16:creationId xmlns:a16="http://schemas.microsoft.com/office/drawing/2014/main" id="{B5374CB5-9D69-4CC3-A550-CAC6886D7D53}"/>
                </a:ext>
              </a:extLst>
            </p:cNvPr>
            <p:cNvGrpSpPr/>
            <p:nvPr/>
          </p:nvGrpSpPr>
          <p:grpSpPr>
            <a:xfrm>
              <a:off x="2207815" y="5180783"/>
              <a:ext cx="940919" cy="719929"/>
              <a:chOff x="3337099" y="2700510"/>
              <a:chExt cx="940919" cy="719929"/>
            </a:xfrm>
          </p:grpSpPr>
          <p:sp>
            <p:nvSpPr>
              <p:cNvPr id="127" name="Блок-схема: узел 126">
                <a:extLst>
                  <a:ext uri="{FF2B5EF4-FFF2-40B4-BE49-F238E27FC236}">
                    <a16:creationId xmlns:a16="http://schemas.microsoft.com/office/drawing/2014/main" id="{6C7BF708-2466-45E1-B087-A0BC25922B7A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Блок-схема: узел 127">
                <a:extLst>
                  <a:ext uri="{FF2B5EF4-FFF2-40B4-BE49-F238E27FC236}">
                    <a16:creationId xmlns:a16="http://schemas.microsoft.com/office/drawing/2014/main" id="{AAA0EAD7-10E3-4270-A461-F9F182C4660A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6" name="Рисунок 125" descr="Офисный работник">
              <a:extLst>
                <a:ext uri="{FF2B5EF4-FFF2-40B4-BE49-F238E27FC236}">
                  <a16:creationId xmlns:a16="http://schemas.microsoft.com/office/drawing/2014/main" id="{717BEA9B-5F42-47A9-91A2-A17A1C243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305659" y="5117373"/>
              <a:ext cx="745232" cy="745232"/>
            </a:xfrm>
            <a:prstGeom prst="rect">
              <a:avLst/>
            </a:prstGeom>
          </p:spPr>
        </p:pic>
      </p:grp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8DB2C7B8-DD12-494C-B698-4747B8E4553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85249" y="1991925"/>
            <a:ext cx="352425" cy="219075"/>
          </a:xfrm>
          <a:prstGeom prst="rect">
            <a:avLst/>
          </a:prstGeom>
        </p:spPr>
      </p:pic>
      <p:pic>
        <p:nvPicPr>
          <p:cNvPr id="88" name="Рисунок 87" descr="Камера слежения">
            <a:extLst>
              <a:ext uri="{FF2B5EF4-FFF2-40B4-BE49-F238E27FC236}">
                <a16:creationId xmlns:a16="http://schemas.microsoft.com/office/drawing/2014/main" id="{9EE9F240-BE34-4FD2-9808-55F68E54D6A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407289" y="3736751"/>
            <a:ext cx="365868" cy="332772"/>
          </a:xfrm>
          <a:prstGeom prst="rect">
            <a:avLst/>
          </a:prstGeom>
        </p:spPr>
      </p:pic>
      <p:pic>
        <p:nvPicPr>
          <p:cNvPr id="89" name="Рисунок 88" descr="Радиоактивный">
            <a:extLst>
              <a:ext uri="{FF2B5EF4-FFF2-40B4-BE49-F238E27FC236}">
                <a16:creationId xmlns:a16="http://schemas.microsoft.com/office/drawing/2014/main" id="{14C1DB86-2CD4-40CE-8CB9-9FB6F581DD8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950339" y="3741340"/>
            <a:ext cx="326416" cy="326416"/>
          </a:xfrm>
          <a:prstGeom prst="rect">
            <a:avLst/>
          </a:prstGeom>
        </p:spPr>
      </p:pic>
      <p:pic>
        <p:nvPicPr>
          <p:cNvPr id="91" name="Рисунок 90" descr="Весы правосудия">
            <a:extLst>
              <a:ext uri="{FF2B5EF4-FFF2-40B4-BE49-F238E27FC236}">
                <a16:creationId xmlns:a16="http://schemas.microsoft.com/office/drawing/2014/main" id="{0DF9C4EA-2227-4FF1-AEA3-7283C157BF5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704240" y="2789916"/>
            <a:ext cx="344102" cy="344102"/>
          </a:xfrm>
          <a:prstGeom prst="rect">
            <a:avLst/>
          </a:prstGeom>
        </p:spPr>
      </p:pic>
      <p:pic>
        <p:nvPicPr>
          <p:cNvPr id="93" name="Рисунок 92" descr="Весы правосудия">
            <a:extLst>
              <a:ext uri="{FF2B5EF4-FFF2-40B4-BE49-F238E27FC236}">
                <a16:creationId xmlns:a16="http://schemas.microsoft.com/office/drawing/2014/main" id="{F72D7906-FEBF-4802-9A0D-F9B3212898A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982724" y="4029115"/>
            <a:ext cx="344102" cy="344102"/>
          </a:xfrm>
          <a:prstGeom prst="rect">
            <a:avLst/>
          </a:prstGeom>
        </p:spPr>
      </p:pic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F5B05D44-972D-4145-B568-FFDB9B7D04E0}"/>
              </a:ext>
            </a:extLst>
          </p:cNvPr>
          <p:cNvGrpSpPr/>
          <p:nvPr/>
        </p:nvGrpSpPr>
        <p:grpSpPr>
          <a:xfrm>
            <a:off x="10180070" y="1423739"/>
            <a:ext cx="778425" cy="726159"/>
            <a:chOff x="3670819" y="5117373"/>
            <a:chExt cx="940919" cy="781696"/>
          </a:xfrm>
        </p:grpSpPr>
        <p:grpSp>
          <p:nvGrpSpPr>
            <p:cNvPr id="141" name="Группа 140">
              <a:extLst>
                <a:ext uri="{FF2B5EF4-FFF2-40B4-BE49-F238E27FC236}">
                  <a16:creationId xmlns:a16="http://schemas.microsoft.com/office/drawing/2014/main" id="{CE215F8A-E3E0-4654-A05D-2F6100A08634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43" name="Блок-схема: узел 142">
                <a:extLst>
                  <a:ext uri="{FF2B5EF4-FFF2-40B4-BE49-F238E27FC236}">
                    <a16:creationId xmlns:a16="http://schemas.microsoft.com/office/drawing/2014/main" id="{7DBF0CC1-9957-402D-91B5-C0659F2D0669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Блок-схема: узел 143">
                <a:extLst>
                  <a:ext uri="{FF2B5EF4-FFF2-40B4-BE49-F238E27FC236}">
                    <a16:creationId xmlns:a16="http://schemas.microsoft.com/office/drawing/2014/main" id="{690B4338-280C-4D26-BB9B-8BC30F0B572C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42" name="Рисунок 141" descr="Программист">
              <a:extLst>
                <a:ext uri="{FF2B5EF4-FFF2-40B4-BE49-F238E27FC236}">
                  <a16:creationId xmlns:a16="http://schemas.microsoft.com/office/drawing/2014/main" id="{1FEABBB3-F3F9-458B-9EB7-310ADB394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pic>
        <p:nvPicPr>
          <p:cNvPr id="97" name="Рисунок 96" descr="Весы правосудия">
            <a:extLst>
              <a:ext uri="{FF2B5EF4-FFF2-40B4-BE49-F238E27FC236}">
                <a16:creationId xmlns:a16="http://schemas.microsoft.com/office/drawing/2014/main" id="{F0ABAB03-0748-4345-9ECF-2E0B88A7E30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823475" y="1222999"/>
            <a:ext cx="344102" cy="34410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11DF772D-C788-43A8-9631-5F7BFCF1DF5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17" y="5053981"/>
            <a:ext cx="299848" cy="299848"/>
          </a:xfrm>
          <a:prstGeom prst="rect">
            <a:avLst/>
          </a:prstGeom>
          <a:ln>
            <a:solidFill>
              <a:srgbClr val="6DC03A"/>
            </a:solidFill>
          </a:ln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BF37D979-B282-4F3B-BA2D-8BD4257BD53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75" y="3051831"/>
            <a:ext cx="299848" cy="299848"/>
          </a:xfrm>
          <a:prstGeom prst="rect">
            <a:avLst/>
          </a:prstGeom>
          <a:ln>
            <a:solidFill>
              <a:srgbClr val="6DC03A"/>
            </a:solidFill>
          </a:ln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5537C257-DA56-4423-922C-D96C5C7AB1D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110" y="1561209"/>
            <a:ext cx="416612" cy="4166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86C22A-1963-43BE-81B2-BF4DAFFEF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722" y="4232960"/>
            <a:ext cx="1248903" cy="90665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5818F1-0D43-4C57-B238-C8218E62B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294" y="1891216"/>
            <a:ext cx="1248903" cy="90665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C3F2648-D0B6-4232-B08F-AFCBCDC2072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390107" y="2114415"/>
            <a:ext cx="677681" cy="6364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29BEA70-CA6E-405C-82DF-2BD2EB45439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390107" y="3286441"/>
            <a:ext cx="677681" cy="63643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DE7076E-A1E9-460C-87CB-6CAE25B6677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453305" y="4458467"/>
            <a:ext cx="677681" cy="63643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4152364-D413-4074-9F86-3B9103BD375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050918" y="4503184"/>
            <a:ext cx="677681" cy="63643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2149FA7-D324-4602-946A-5775591D3B5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974550" y="3348799"/>
            <a:ext cx="677681" cy="63643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9D64AA6-C017-44C4-8671-5C952661A4D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996576" y="2089977"/>
            <a:ext cx="677681" cy="6364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52B6BA1-8EFD-4CAB-833E-819CD1CC67F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885219" y="3672519"/>
            <a:ext cx="437695" cy="41105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DE3C3F7-E571-4D5A-8C97-DE9C11BB918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473860" y="3672519"/>
            <a:ext cx="437695" cy="411053"/>
          </a:xfrm>
          <a:prstGeom prst="rect">
            <a:avLst/>
          </a:prstGeom>
        </p:spPr>
      </p:pic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15084FB3-4E48-4C38-9C2F-B3728C071147}"/>
              </a:ext>
            </a:extLst>
          </p:cNvPr>
          <p:cNvCxnSpPr/>
          <p:nvPr/>
        </p:nvCxnSpPr>
        <p:spPr>
          <a:xfrm flipV="1">
            <a:off x="335360" y="709650"/>
            <a:ext cx="1196973" cy="6511"/>
          </a:xfrm>
          <a:prstGeom prst="line">
            <a:avLst/>
          </a:prstGeom>
          <a:ln w="95250" cap="rnd">
            <a:solidFill>
              <a:srgbClr val="1DC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D881F6C-122F-4A6C-93FD-5841985F3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284" y="4547332"/>
            <a:ext cx="677681" cy="6364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6343798-D7CA-4928-8F8D-9A0A63DDA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444" y="3072889"/>
            <a:ext cx="1377919" cy="100031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416385" y="-3131835"/>
            <a:ext cx="3910645" cy="412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3302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175" l="3500" r="97333">
                        <a14:foregroundMark x1="34000" y1="60640" x2="34000" y2="60640"/>
                        <a14:foregroundMark x1="20167" y1="71940" x2="20167" y2="71940"/>
                        <a14:foregroundMark x1="15167" y1="34652" x2="15167" y2="34652"/>
                        <a14:foregroundMark x1="33333" y1="71186" x2="33333" y2="71186"/>
                        <a14:foregroundMark x1="44000" y1="65160" x2="44000" y2="65160"/>
                        <a14:foregroundMark x1="49833" y1="64407" x2="49833" y2="64407"/>
                        <a14:foregroundMark x1="46833" y1="58380" x2="46833" y2="58380"/>
                        <a14:foregroundMark x1="43000" y1="56874" x2="43000" y2="56874"/>
                        <a14:foregroundMark x1="44000" y1="39548" x2="44000" y2="39548"/>
                        <a14:foregroundMark x1="49167" y1="38418" x2="49167" y2="38418"/>
                        <a14:foregroundMark x1="55500" y1="36911" x2="55500" y2="36911"/>
                        <a14:foregroundMark x1="60500" y1="66667" x2="60500" y2="66667"/>
                        <a14:foregroundMark x1="68000" y1="67797" x2="68000" y2="67797"/>
                        <a14:foregroundMark x1="75000" y1="65160" x2="75000" y2="65160"/>
                        <a14:foregroundMark x1="74333" y1="57250" x2="74333" y2="57250"/>
                        <a14:foregroundMark x1="78000" y1="57627" x2="78000" y2="57627"/>
                        <a14:foregroundMark x1="82333" y1="56874" x2="82333" y2="56874"/>
                        <a14:foregroundMark x1="29000" y1="26742" x2="29000" y2="26742"/>
                        <a14:foregroundMark x1="34667" y1="28249" x2="34667" y2="28249"/>
                        <a14:foregroundMark x1="35000" y1="40678" x2="35000" y2="40678"/>
                        <a14:backgroundMark x1="59167" y1="61017" x2="59167" y2="61017"/>
                        <a14:backgroundMark x1="31500" y1="30132" x2="31500" y2="3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67" y="-57797"/>
            <a:ext cx="1992130" cy="881518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9B2CE42A-59AB-FD42-83B3-53B4B8F6740A}"/>
              </a:ext>
            </a:extLst>
          </p:cNvPr>
          <p:cNvSpPr txBox="1"/>
          <p:nvPr/>
        </p:nvSpPr>
        <p:spPr>
          <a:xfrm>
            <a:off x="11695038" y="63577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92D050"/>
                </a:solidFill>
                <a:latin typeface="Helvetica Neue"/>
                <a:ea typeface="Helvetica Neue Medium" panose="02000503000000020004" pitchFamily="2" charset="0"/>
                <a:cs typeface="Helvetica Neue Medium" panose="02000503000000020004" pitchFamily="2" charset="0"/>
              </a:rPr>
              <a:t>7</a:t>
            </a: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0E14B50-F662-4898-AE75-B534476A6CAA}"/>
              </a:ext>
            </a:extLst>
          </p:cNvPr>
          <p:cNvSpPr txBox="1">
            <a:spLocks/>
          </p:cNvSpPr>
          <p:nvPr/>
        </p:nvSpPr>
        <p:spPr>
          <a:xfrm>
            <a:off x="12291022" y="7002126"/>
            <a:ext cx="446285" cy="23806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314252-5698-4205-A53F-BE7D9F186DFD}" type="slidenum">
              <a:rPr lang="ru-RU" smtClean="0">
                <a:latin typeface="Helvetica Neue"/>
              </a:rPr>
              <a:pPr/>
              <a:t>7</a:t>
            </a:fld>
            <a:endParaRPr lang="ru-RU" dirty="0">
              <a:latin typeface="Helvetica Neue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D21AB82E-FF2F-4195-9AEC-85EB2CF11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3037" y1="75430" x2="13037" y2="75430"/>
                        <a14:foregroundMark x1="13185" y1="75676" x2="13185" y2="75676"/>
                        <a14:foregroundMark x1="13185" y1="75676" x2="13185" y2="75676"/>
                        <a14:backgroundMark x1="52889" y1="19410" x2="52889" y2="19410"/>
                        <a14:backgroundMark x1="86667" y1="7371" x2="86667" y2="7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836" y="7821488"/>
            <a:ext cx="4469672" cy="26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54EACE2-D9FB-468D-9149-0FB83FFB6B36}"/>
              </a:ext>
            </a:extLst>
          </p:cNvPr>
          <p:cNvSpPr txBox="1">
            <a:spLocks/>
          </p:cNvSpPr>
          <p:nvPr/>
        </p:nvSpPr>
        <p:spPr>
          <a:xfrm>
            <a:off x="338475" y="0"/>
            <a:ext cx="9372071" cy="497431"/>
          </a:xfrm>
          <a:prstGeom prst="rect">
            <a:avLst/>
          </a:prstGeom>
        </p:spPr>
        <p:txBody>
          <a:bodyPr vert="horz" lIns="104306" tIns="52153" rIns="104306" bIns="52153" rtlCol="0" anchor="t" anchorCtr="0">
            <a:noAutofit/>
          </a:bodyPr>
          <a:lstStyle>
            <a:lvl1pPr algn="l" defTabSz="104305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100" b="1" i="0" kern="1200" baseline="0">
                <a:solidFill>
                  <a:srgbClr val="115892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ru-RU" sz="2400" dirty="0">
                <a:solidFill>
                  <a:srgbClr val="05437A"/>
                </a:solidFill>
                <a:latin typeface="Helvetica Neue"/>
              </a:rPr>
              <a:t>Весовой комплекс Объекта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3112B9-A05D-4FEB-B3EB-E71DE2953A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228" y="3281884"/>
            <a:ext cx="1483284" cy="4045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82EF7A-165D-49E8-817C-74951201D0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0690" y="2984004"/>
            <a:ext cx="885627" cy="8038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F0332A8-3415-4F04-88D8-FBC722651C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2914" y="1061880"/>
            <a:ext cx="1062490" cy="1339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E3BA7D-397F-4767-BB8E-C0D24FC67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9641" y="4700273"/>
            <a:ext cx="1079416" cy="102739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BD094F8-F439-4745-AC58-6EE4C22A01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00462" y="3141559"/>
            <a:ext cx="1469835" cy="9261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BBFD0A3-6C5E-47E4-9A9E-5186E463B5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3226" y="3609210"/>
            <a:ext cx="497431" cy="4974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FD56D2-2EB0-4263-B9D5-092D79F13B4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91191" y="3413895"/>
            <a:ext cx="960106" cy="72008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B1FCDD1-FB49-4138-B89A-B48F0819A8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831" y="3609634"/>
            <a:ext cx="497431" cy="497431"/>
          </a:xfrm>
          <a:prstGeom prst="rect">
            <a:avLst/>
          </a:prstGeom>
        </p:spPr>
      </p:pic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23807A8C-CF4B-428B-8304-F6B955C2DC4F}"/>
              </a:ext>
            </a:extLst>
          </p:cNvPr>
          <p:cNvCxnSpPr>
            <a:cxnSpLocks/>
          </p:cNvCxnSpPr>
          <p:nvPr/>
        </p:nvCxnSpPr>
        <p:spPr>
          <a:xfrm flipV="1">
            <a:off x="8854159" y="2376845"/>
            <a:ext cx="0" cy="618702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F7960B22-431E-4307-A090-2257739477FB}"/>
              </a:ext>
            </a:extLst>
          </p:cNvPr>
          <p:cNvCxnSpPr>
            <a:cxnSpLocks/>
          </p:cNvCxnSpPr>
          <p:nvPr/>
        </p:nvCxnSpPr>
        <p:spPr>
          <a:xfrm flipV="1">
            <a:off x="8936331" y="3872528"/>
            <a:ext cx="0" cy="618702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0D2487BB-9DB2-40D9-A3D9-BB658458B1EF}"/>
              </a:ext>
            </a:extLst>
          </p:cNvPr>
          <p:cNvCxnSpPr>
            <a:cxnSpLocks/>
          </p:cNvCxnSpPr>
          <p:nvPr/>
        </p:nvCxnSpPr>
        <p:spPr>
          <a:xfrm>
            <a:off x="10052390" y="3789344"/>
            <a:ext cx="648072" cy="0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0616613-43DE-4871-B042-03A667B462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74577" y="3686416"/>
            <a:ext cx="742950" cy="35242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562BCAF-1CB9-46E3-B25F-EA8D46B5FB0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15746" y="5639987"/>
            <a:ext cx="497091" cy="925142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1D093723-2CA8-4945-B5FB-EFE896134258}"/>
              </a:ext>
            </a:extLst>
          </p:cNvPr>
          <p:cNvSpPr/>
          <p:nvPr/>
        </p:nvSpPr>
        <p:spPr>
          <a:xfrm>
            <a:off x="1966861" y="2682253"/>
            <a:ext cx="778438" cy="31329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КПП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CCE10DA3-E549-4510-860C-A2B0BA1E0063}"/>
              </a:ext>
            </a:extLst>
          </p:cNvPr>
          <p:cNvSpPr/>
          <p:nvPr/>
        </p:nvSpPr>
        <p:spPr>
          <a:xfrm>
            <a:off x="3886278" y="1428171"/>
            <a:ext cx="1689318" cy="31329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Весовая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C1C30519-B53B-4A1C-A67A-18455233DF76}"/>
              </a:ext>
            </a:extLst>
          </p:cNvPr>
          <p:cNvSpPr/>
          <p:nvPr/>
        </p:nvSpPr>
        <p:spPr>
          <a:xfrm>
            <a:off x="4348869" y="5354396"/>
            <a:ext cx="1870357" cy="497431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Административный корпус</a:t>
            </a:r>
            <a:r>
              <a:rPr lang="en-US" sz="1400" dirty="0">
                <a:solidFill>
                  <a:srgbClr val="035C8B"/>
                </a:solidFill>
              </a:rPr>
              <a:t>/</a:t>
            </a:r>
            <a:r>
              <a:rPr lang="ru-RU" sz="1400" dirty="0">
                <a:solidFill>
                  <a:srgbClr val="035C8B"/>
                </a:solidFill>
              </a:rPr>
              <a:t>ЦОД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E887A8E6-F6F7-473C-AB83-59E669DC6590}"/>
              </a:ext>
            </a:extLst>
          </p:cNvPr>
          <p:cNvSpPr/>
          <p:nvPr/>
        </p:nvSpPr>
        <p:spPr>
          <a:xfrm>
            <a:off x="8009500" y="632128"/>
            <a:ext cx="1689318" cy="497425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Инфраструктура Объекта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4AEA08C3-DD92-4645-8AB8-A2789B82A51A}"/>
              </a:ext>
            </a:extLst>
          </p:cNvPr>
          <p:cNvSpPr/>
          <p:nvPr/>
        </p:nvSpPr>
        <p:spPr>
          <a:xfrm>
            <a:off x="7941563" y="3100743"/>
            <a:ext cx="1984437" cy="299848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технологические весы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2C6CEB26-FFFB-4B7C-9B2D-DD3831BFCE9E}"/>
              </a:ext>
            </a:extLst>
          </p:cNvPr>
          <p:cNvSpPr/>
          <p:nvPr/>
        </p:nvSpPr>
        <p:spPr>
          <a:xfrm>
            <a:off x="754185" y="1049321"/>
            <a:ext cx="1597399" cy="61117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Управление Объектом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2" name="Рисунок 81" descr="Облачные вычисления">
            <a:extLst>
              <a:ext uri="{FF2B5EF4-FFF2-40B4-BE49-F238E27FC236}">
                <a16:creationId xmlns:a16="http://schemas.microsoft.com/office/drawing/2014/main" id="{58025288-81CD-4275-A1F5-D4077BC659E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07613" y="1686045"/>
            <a:ext cx="317479" cy="317479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C67F754E-9E04-417F-A41F-8EFFFE664553}"/>
              </a:ext>
            </a:extLst>
          </p:cNvPr>
          <p:cNvGrpSpPr/>
          <p:nvPr/>
        </p:nvGrpSpPr>
        <p:grpSpPr>
          <a:xfrm>
            <a:off x="4936812" y="2838900"/>
            <a:ext cx="778425" cy="726159"/>
            <a:chOff x="3670819" y="5117373"/>
            <a:chExt cx="940919" cy="781696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557CF070-BFB6-482C-8FDA-FDA3F0396728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07" name="Блок-схема: узел 106">
                <a:extLst>
                  <a:ext uri="{FF2B5EF4-FFF2-40B4-BE49-F238E27FC236}">
                    <a16:creationId xmlns:a16="http://schemas.microsoft.com/office/drawing/2014/main" id="{C07D1ECF-11A2-456A-B15D-2A60E8FC8DA4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Блок-схема: узел 107">
                <a:extLst>
                  <a:ext uri="{FF2B5EF4-FFF2-40B4-BE49-F238E27FC236}">
                    <a16:creationId xmlns:a16="http://schemas.microsoft.com/office/drawing/2014/main" id="{0DC36F4E-8B81-4B78-8237-1DE5C3899754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6" name="Рисунок 105" descr="Программист">
              <a:extLst>
                <a:ext uri="{FF2B5EF4-FFF2-40B4-BE49-F238E27FC236}">
                  <a16:creationId xmlns:a16="http://schemas.microsoft.com/office/drawing/2014/main" id="{F11C44F5-C789-48BB-B201-FE13E8F46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664E3D2A-E049-4AE3-BFEA-7556E387F727}"/>
              </a:ext>
            </a:extLst>
          </p:cNvPr>
          <p:cNvGrpSpPr/>
          <p:nvPr/>
        </p:nvGrpSpPr>
        <p:grpSpPr>
          <a:xfrm>
            <a:off x="9271718" y="4150839"/>
            <a:ext cx="778425" cy="726159"/>
            <a:chOff x="3670819" y="5117373"/>
            <a:chExt cx="940919" cy="781696"/>
          </a:xfrm>
        </p:grpSpPr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id="{56C67683-4864-4759-8BB6-D1EAFB16DDC5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17" name="Блок-схема: узел 116">
                <a:extLst>
                  <a:ext uri="{FF2B5EF4-FFF2-40B4-BE49-F238E27FC236}">
                    <a16:creationId xmlns:a16="http://schemas.microsoft.com/office/drawing/2014/main" id="{0C2DE771-87BF-4504-A756-43775077AF19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Блок-схема: узел 117">
                <a:extLst>
                  <a:ext uri="{FF2B5EF4-FFF2-40B4-BE49-F238E27FC236}">
                    <a16:creationId xmlns:a16="http://schemas.microsoft.com/office/drawing/2014/main" id="{0ADCEA16-9DD8-4BFD-A450-4F03DA97354C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6" name="Рисунок 115" descr="Программист">
              <a:extLst>
                <a:ext uri="{FF2B5EF4-FFF2-40B4-BE49-F238E27FC236}">
                  <a16:creationId xmlns:a16="http://schemas.microsoft.com/office/drawing/2014/main" id="{236D29EB-15CA-4304-96B4-F9D44643D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EB307301-11AB-4E95-839E-E1B76A19E1BB}"/>
              </a:ext>
            </a:extLst>
          </p:cNvPr>
          <p:cNvGrpSpPr/>
          <p:nvPr/>
        </p:nvGrpSpPr>
        <p:grpSpPr>
          <a:xfrm>
            <a:off x="5563005" y="5860415"/>
            <a:ext cx="808436" cy="720080"/>
            <a:chOff x="3670819" y="5117373"/>
            <a:chExt cx="940919" cy="781696"/>
          </a:xfrm>
        </p:grpSpPr>
        <p:grpSp>
          <p:nvGrpSpPr>
            <p:cNvPr id="120" name="Группа 119">
              <a:extLst>
                <a:ext uri="{FF2B5EF4-FFF2-40B4-BE49-F238E27FC236}">
                  <a16:creationId xmlns:a16="http://schemas.microsoft.com/office/drawing/2014/main" id="{0E2A16CD-23C4-4BE0-B6F1-DF13CF6C201A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22" name="Блок-схема: узел 121">
                <a:extLst>
                  <a:ext uri="{FF2B5EF4-FFF2-40B4-BE49-F238E27FC236}">
                    <a16:creationId xmlns:a16="http://schemas.microsoft.com/office/drawing/2014/main" id="{B952E1DE-891C-42D2-B020-3B3720A2BEB7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Блок-схема: узел 122">
                <a:extLst>
                  <a:ext uri="{FF2B5EF4-FFF2-40B4-BE49-F238E27FC236}">
                    <a16:creationId xmlns:a16="http://schemas.microsoft.com/office/drawing/2014/main" id="{EC610438-5000-4879-ADF2-9C7F7E05792E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1" name="Рисунок 120" descr="Программист">
              <a:extLst>
                <a:ext uri="{FF2B5EF4-FFF2-40B4-BE49-F238E27FC236}">
                  <a16:creationId xmlns:a16="http://schemas.microsoft.com/office/drawing/2014/main" id="{A23ABBF3-3976-4189-8475-8F48A523A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DA633B97-F950-4D95-A5CA-9F83A201C36C}"/>
              </a:ext>
            </a:extLst>
          </p:cNvPr>
          <p:cNvGrpSpPr/>
          <p:nvPr/>
        </p:nvGrpSpPr>
        <p:grpSpPr>
          <a:xfrm>
            <a:off x="4130986" y="5850242"/>
            <a:ext cx="851757" cy="714888"/>
            <a:chOff x="2207815" y="5117373"/>
            <a:chExt cx="940919" cy="783339"/>
          </a:xfrm>
        </p:grpSpPr>
        <p:grpSp>
          <p:nvGrpSpPr>
            <p:cNvPr id="125" name="Группа 124">
              <a:extLst>
                <a:ext uri="{FF2B5EF4-FFF2-40B4-BE49-F238E27FC236}">
                  <a16:creationId xmlns:a16="http://schemas.microsoft.com/office/drawing/2014/main" id="{B5374CB5-9D69-4CC3-A550-CAC6886D7D53}"/>
                </a:ext>
              </a:extLst>
            </p:cNvPr>
            <p:cNvGrpSpPr/>
            <p:nvPr/>
          </p:nvGrpSpPr>
          <p:grpSpPr>
            <a:xfrm>
              <a:off x="2207815" y="5180783"/>
              <a:ext cx="940919" cy="719929"/>
              <a:chOff x="3337099" y="2700510"/>
              <a:chExt cx="940919" cy="719929"/>
            </a:xfrm>
          </p:grpSpPr>
          <p:sp>
            <p:nvSpPr>
              <p:cNvPr id="127" name="Блок-схема: узел 126">
                <a:extLst>
                  <a:ext uri="{FF2B5EF4-FFF2-40B4-BE49-F238E27FC236}">
                    <a16:creationId xmlns:a16="http://schemas.microsoft.com/office/drawing/2014/main" id="{6C7BF708-2466-45E1-B087-A0BC25922B7A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Блок-схема: узел 127">
                <a:extLst>
                  <a:ext uri="{FF2B5EF4-FFF2-40B4-BE49-F238E27FC236}">
                    <a16:creationId xmlns:a16="http://schemas.microsoft.com/office/drawing/2014/main" id="{AAA0EAD7-10E3-4270-A461-F9F182C4660A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6" name="Рисунок 125" descr="Офисный работник">
              <a:extLst>
                <a:ext uri="{FF2B5EF4-FFF2-40B4-BE49-F238E27FC236}">
                  <a16:creationId xmlns:a16="http://schemas.microsoft.com/office/drawing/2014/main" id="{717BEA9B-5F42-47A9-91A2-A17A1C243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305659" y="5117373"/>
              <a:ext cx="745232" cy="745232"/>
            </a:xfrm>
            <a:prstGeom prst="rect">
              <a:avLst/>
            </a:prstGeom>
          </p:spPr>
        </p:pic>
      </p:grp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8DB2C7B8-DD12-494C-B698-4747B8E4553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10374" y="1935016"/>
            <a:ext cx="352425" cy="219075"/>
          </a:xfrm>
          <a:prstGeom prst="rect">
            <a:avLst/>
          </a:prstGeom>
        </p:spPr>
      </p:pic>
      <p:pic>
        <p:nvPicPr>
          <p:cNvPr id="88" name="Рисунок 87" descr="Камера слежения">
            <a:extLst>
              <a:ext uri="{FF2B5EF4-FFF2-40B4-BE49-F238E27FC236}">
                <a16:creationId xmlns:a16="http://schemas.microsoft.com/office/drawing/2014/main" id="{9EE9F240-BE34-4FD2-9808-55F68E54D6AC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2407289" y="3736751"/>
            <a:ext cx="365868" cy="332772"/>
          </a:xfrm>
          <a:prstGeom prst="rect">
            <a:avLst/>
          </a:prstGeom>
        </p:spPr>
      </p:pic>
      <p:pic>
        <p:nvPicPr>
          <p:cNvPr id="89" name="Рисунок 88" descr="Радиоактивный">
            <a:extLst>
              <a:ext uri="{FF2B5EF4-FFF2-40B4-BE49-F238E27FC236}">
                <a16:creationId xmlns:a16="http://schemas.microsoft.com/office/drawing/2014/main" id="{14C1DB86-2CD4-40CE-8CB9-9FB6F581DD8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950339" y="3741340"/>
            <a:ext cx="326416" cy="326416"/>
          </a:xfrm>
          <a:prstGeom prst="rect">
            <a:avLst/>
          </a:prstGeom>
        </p:spPr>
      </p:pic>
      <p:pic>
        <p:nvPicPr>
          <p:cNvPr id="91" name="Рисунок 90" descr="Весы правосудия">
            <a:extLst>
              <a:ext uri="{FF2B5EF4-FFF2-40B4-BE49-F238E27FC236}">
                <a16:creationId xmlns:a16="http://schemas.microsoft.com/office/drawing/2014/main" id="{0DF9C4EA-2227-4FF1-AEA3-7283C157BF5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704240" y="2789916"/>
            <a:ext cx="344102" cy="344102"/>
          </a:xfrm>
          <a:prstGeom prst="rect">
            <a:avLst/>
          </a:prstGeom>
        </p:spPr>
      </p:pic>
      <p:pic>
        <p:nvPicPr>
          <p:cNvPr id="93" name="Рисунок 92" descr="Весы правосудия">
            <a:extLst>
              <a:ext uri="{FF2B5EF4-FFF2-40B4-BE49-F238E27FC236}">
                <a16:creationId xmlns:a16="http://schemas.microsoft.com/office/drawing/2014/main" id="{F72D7906-FEBF-4802-9A0D-F9B3212898A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9982724" y="4029115"/>
            <a:ext cx="344102" cy="344102"/>
          </a:xfrm>
          <a:prstGeom prst="rect">
            <a:avLst/>
          </a:prstGeom>
        </p:spPr>
      </p:pic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F5B05D44-972D-4145-B568-FFDB9B7D04E0}"/>
              </a:ext>
            </a:extLst>
          </p:cNvPr>
          <p:cNvGrpSpPr/>
          <p:nvPr/>
        </p:nvGrpSpPr>
        <p:grpSpPr>
          <a:xfrm>
            <a:off x="10180070" y="1423739"/>
            <a:ext cx="778425" cy="726159"/>
            <a:chOff x="3670819" y="5117373"/>
            <a:chExt cx="940919" cy="781696"/>
          </a:xfrm>
        </p:grpSpPr>
        <p:grpSp>
          <p:nvGrpSpPr>
            <p:cNvPr id="141" name="Группа 140">
              <a:extLst>
                <a:ext uri="{FF2B5EF4-FFF2-40B4-BE49-F238E27FC236}">
                  <a16:creationId xmlns:a16="http://schemas.microsoft.com/office/drawing/2014/main" id="{CE215F8A-E3E0-4654-A05D-2F6100A08634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43" name="Блок-схема: узел 142">
                <a:extLst>
                  <a:ext uri="{FF2B5EF4-FFF2-40B4-BE49-F238E27FC236}">
                    <a16:creationId xmlns:a16="http://schemas.microsoft.com/office/drawing/2014/main" id="{7DBF0CC1-9957-402D-91B5-C0659F2D0669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Блок-схема: узел 143">
                <a:extLst>
                  <a:ext uri="{FF2B5EF4-FFF2-40B4-BE49-F238E27FC236}">
                    <a16:creationId xmlns:a16="http://schemas.microsoft.com/office/drawing/2014/main" id="{690B4338-280C-4D26-BB9B-8BC30F0B572C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42" name="Рисунок 141" descr="Программист">
              <a:extLst>
                <a:ext uri="{FF2B5EF4-FFF2-40B4-BE49-F238E27FC236}">
                  <a16:creationId xmlns:a16="http://schemas.microsoft.com/office/drawing/2014/main" id="{1FEABBB3-F3F9-458B-9EB7-310ADB394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pic>
        <p:nvPicPr>
          <p:cNvPr id="97" name="Рисунок 96" descr="Весы правосудия">
            <a:extLst>
              <a:ext uri="{FF2B5EF4-FFF2-40B4-BE49-F238E27FC236}">
                <a16:creationId xmlns:a16="http://schemas.microsoft.com/office/drawing/2014/main" id="{F0ABAB03-0748-4345-9ECF-2E0B88A7E30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823475" y="1222999"/>
            <a:ext cx="344102" cy="34410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11DF772D-C788-43A8-9631-5F7BFCF1DF5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508" y="4627965"/>
            <a:ext cx="299848" cy="299848"/>
          </a:xfrm>
          <a:prstGeom prst="rect">
            <a:avLst/>
          </a:prstGeom>
          <a:ln>
            <a:solidFill>
              <a:srgbClr val="6DC03A"/>
            </a:solidFill>
          </a:ln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BF37D979-B282-4F3B-BA2D-8BD4257BD53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75" y="3051831"/>
            <a:ext cx="299848" cy="299848"/>
          </a:xfrm>
          <a:prstGeom prst="rect">
            <a:avLst/>
          </a:prstGeom>
          <a:ln>
            <a:solidFill>
              <a:srgbClr val="6DC03A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49892F-018C-428D-B79A-A5194AA258BF}"/>
              </a:ext>
            </a:extLst>
          </p:cNvPr>
          <p:cNvSpPr/>
          <p:nvPr/>
        </p:nvSpPr>
        <p:spPr>
          <a:xfrm>
            <a:off x="6784331" y="1216060"/>
            <a:ext cx="5427433" cy="5024133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0C9FFFB-39C9-4061-9C82-7522DF951848}"/>
              </a:ext>
            </a:extLst>
          </p:cNvPr>
          <p:cNvSpPr/>
          <p:nvPr/>
        </p:nvSpPr>
        <p:spPr>
          <a:xfrm flipV="1">
            <a:off x="3563306" y="5251851"/>
            <a:ext cx="3057279" cy="1499277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F7A7EB-8D59-4E8F-830B-4CCDBF13FC7B}"/>
              </a:ext>
            </a:extLst>
          </p:cNvPr>
          <p:cNvSpPr/>
          <p:nvPr/>
        </p:nvSpPr>
        <p:spPr>
          <a:xfrm>
            <a:off x="7005452" y="608806"/>
            <a:ext cx="3029092" cy="2002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A81EC33-A68C-48BD-920C-EC6C2F2BBB19}"/>
              </a:ext>
            </a:extLst>
          </p:cNvPr>
          <p:cNvSpPr/>
          <p:nvPr/>
        </p:nvSpPr>
        <p:spPr>
          <a:xfrm>
            <a:off x="195772" y="562707"/>
            <a:ext cx="3029092" cy="2002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F53EBE2-1EC7-40B7-B300-FF5E5319FE68}"/>
              </a:ext>
            </a:extLst>
          </p:cNvPr>
          <p:cNvSpPr/>
          <p:nvPr/>
        </p:nvSpPr>
        <p:spPr>
          <a:xfrm>
            <a:off x="219548" y="2154092"/>
            <a:ext cx="2659486" cy="226983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EF1049B3-7DFA-421C-93E8-3B94024AA619}"/>
              </a:ext>
            </a:extLst>
          </p:cNvPr>
          <p:cNvSpPr/>
          <p:nvPr/>
        </p:nvSpPr>
        <p:spPr>
          <a:xfrm>
            <a:off x="2882519" y="1049321"/>
            <a:ext cx="4012069" cy="473543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52FA0F5-544C-4433-AD3C-06EC2C083F9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1781" y="1450589"/>
            <a:ext cx="2936769" cy="1243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" name="Текст 2">
            <a:extLst>
              <a:ext uri="{FF2B5EF4-FFF2-40B4-BE49-F238E27FC236}">
                <a16:creationId xmlns:a16="http://schemas.microsoft.com/office/drawing/2014/main" id="{418A0BFB-D07F-44D4-9480-88D71ED6D5A9}"/>
              </a:ext>
            </a:extLst>
          </p:cNvPr>
          <p:cNvSpPr txBox="1">
            <a:spLocks/>
          </p:cNvSpPr>
          <p:nvPr/>
        </p:nvSpPr>
        <p:spPr>
          <a:xfrm>
            <a:off x="7125094" y="916718"/>
            <a:ext cx="4246613" cy="2677446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171450" indent="-171450">
              <a:buBlip>
                <a:blip r:embed="rId33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Контроль и учет электронных разрешений.</a:t>
            </a:r>
          </a:p>
          <a:p>
            <a:pPr marL="171450" indent="-171450">
              <a:buBlip>
                <a:blip r:embed="rId33"/>
              </a:buBlip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3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Автоматическое распознавание номеров ТС.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3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Автоматический учет веса отходов.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3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Учет различных видов отходов.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3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Информирование водителей ТС.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3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Параллельные взвешивания на нескольких весах.</a:t>
            </a:r>
          </a:p>
          <a:p>
            <a:pPr marL="171450" indent="-171450">
              <a:buBlip>
                <a:blip r:embed="rId33"/>
              </a:buBlip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3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Управление технологическим оборудованием весовой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E8EAD0F-83DD-45B1-8D92-FB854CD8A48D}"/>
              </a:ext>
            </a:extLst>
          </p:cNvPr>
          <p:cNvSpPr txBox="1"/>
          <p:nvPr/>
        </p:nvSpPr>
        <p:spPr>
          <a:xfrm>
            <a:off x="6661988" y="534457"/>
            <a:ext cx="3776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DC328"/>
                </a:solidFill>
                <a:latin typeface="Oswald SemiBold" pitchFamily="2" charset="-52"/>
              </a:rPr>
              <a:t>Основной функционал кластера: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6006F6A-6EB9-4DA3-A093-28898E6659BE}"/>
              </a:ext>
            </a:extLst>
          </p:cNvPr>
          <p:cNvSpPr txBox="1"/>
          <p:nvPr/>
        </p:nvSpPr>
        <p:spPr>
          <a:xfrm>
            <a:off x="6861903" y="3546990"/>
            <a:ext cx="4752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DC328"/>
                </a:solidFill>
                <a:latin typeface="Oswald SemiBold" pitchFamily="2" charset="-52"/>
              </a:rPr>
              <a:t>Оборудование весового кластера:</a:t>
            </a:r>
          </a:p>
        </p:txBody>
      </p:sp>
      <p:sp>
        <p:nvSpPr>
          <p:cNvPr id="65" name="Прямоугольник: скругленные углы 59">
            <a:extLst>
              <a:ext uri="{FF2B5EF4-FFF2-40B4-BE49-F238E27FC236}">
                <a16:creationId xmlns:a16="http://schemas.microsoft.com/office/drawing/2014/main" id="{124D3238-C013-42B2-A38B-DF51D28168BC}"/>
              </a:ext>
            </a:extLst>
          </p:cNvPr>
          <p:cNvSpPr/>
          <p:nvPr/>
        </p:nvSpPr>
        <p:spPr>
          <a:xfrm>
            <a:off x="7023935" y="4024841"/>
            <a:ext cx="4495566" cy="2595718"/>
          </a:xfrm>
          <a:prstGeom prst="roundRect">
            <a:avLst/>
          </a:prstGeom>
          <a:solidFill>
            <a:srgbClr val="035C8B">
              <a:alpha val="79000"/>
            </a:srgbClr>
          </a:solidFill>
          <a:ln>
            <a:solidFill>
              <a:srgbClr val="70AD4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01C2BA2F-A792-4203-B118-D4E312E9EBC5}"/>
              </a:ext>
            </a:extLst>
          </p:cNvPr>
          <p:cNvSpPr/>
          <p:nvPr/>
        </p:nvSpPr>
        <p:spPr>
          <a:xfrm>
            <a:off x="7292727" y="4155503"/>
            <a:ext cx="1500672" cy="459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5437A"/>
                </a:solidFill>
                <a:latin typeface="Helvetica Neue"/>
              </a:rPr>
              <a:t> </a:t>
            </a:r>
            <a:r>
              <a:rPr lang="en-US" sz="1600" dirty="0">
                <a:solidFill>
                  <a:srgbClr val="05437A"/>
                </a:solidFill>
                <a:latin typeface="Helvetica Neue"/>
              </a:rPr>
              <a:t> </a:t>
            </a:r>
            <a:r>
              <a:rPr lang="ru-RU" sz="1600" dirty="0">
                <a:solidFill>
                  <a:srgbClr val="05437A"/>
                </a:solidFill>
                <a:latin typeface="Helvetica Neue"/>
              </a:rPr>
              <a:t>Шлагбаум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A633B5E1-A298-4E96-86EA-EABB29842780}"/>
              </a:ext>
            </a:extLst>
          </p:cNvPr>
          <p:cNvSpPr/>
          <p:nvPr/>
        </p:nvSpPr>
        <p:spPr>
          <a:xfrm>
            <a:off x="7282462" y="4779935"/>
            <a:ext cx="1500672" cy="450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5437A"/>
                </a:solidFill>
                <a:latin typeface="Helvetica Neue"/>
              </a:rPr>
              <a:t>Табло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B14311F-5306-425A-AF91-4B97766C6863}"/>
              </a:ext>
            </a:extLst>
          </p:cNvPr>
          <p:cNvSpPr/>
          <p:nvPr/>
        </p:nvSpPr>
        <p:spPr>
          <a:xfrm>
            <a:off x="7288154" y="5397259"/>
            <a:ext cx="1500672" cy="446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5437A"/>
                </a:solidFill>
                <a:latin typeface="Helvetica Neue"/>
              </a:rPr>
              <a:t>Весы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77FC1A84-6B74-4F36-AD38-6162CE1139A6}"/>
              </a:ext>
            </a:extLst>
          </p:cNvPr>
          <p:cNvSpPr/>
          <p:nvPr/>
        </p:nvSpPr>
        <p:spPr>
          <a:xfrm>
            <a:off x="9132445" y="4174167"/>
            <a:ext cx="2173253" cy="48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5437A"/>
                </a:solidFill>
                <a:latin typeface="Helvetica Neue"/>
              </a:rPr>
              <a:t>Камеры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0DEE3AD-51DE-40AF-A879-7EA7B77CEDEC}"/>
              </a:ext>
            </a:extLst>
          </p:cNvPr>
          <p:cNvSpPr/>
          <p:nvPr/>
        </p:nvSpPr>
        <p:spPr>
          <a:xfrm>
            <a:off x="9149665" y="4781651"/>
            <a:ext cx="2173252" cy="449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5437A"/>
                </a:solidFill>
                <a:latin typeface="Helvetica Neue"/>
              </a:rPr>
              <a:t>ИК датчик безопасности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90428058-79D4-4BDB-A57D-2E4562D874CC}"/>
              </a:ext>
            </a:extLst>
          </p:cNvPr>
          <p:cNvSpPr/>
          <p:nvPr/>
        </p:nvSpPr>
        <p:spPr>
          <a:xfrm>
            <a:off x="9135351" y="5384922"/>
            <a:ext cx="2187566" cy="4491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5437A"/>
                </a:solidFill>
                <a:latin typeface="Helvetica Neue"/>
              </a:rPr>
              <a:t>RFID </a:t>
            </a:r>
            <a:r>
              <a:rPr lang="ru-RU" sz="1600" dirty="0">
                <a:solidFill>
                  <a:srgbClr val="05437A"/>
                </a:solidFill>
                <a:latin typeface="Helvetica Neue"/>
              </a:rPr>
              <a:t>метки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pic>
        <p:nvPicPr>
          <p:cNvPr id="74" name="Рисунок 73" descr="Камера слежения">
            <a:extLst>
              <a:ext uri="{FF2B5EF4-FFF2-40B4-BE49-F238E27FC236}">
                <a16:creationId xmlns:a16="http://schemas.microsoft.com/office/drawing/2014/main" id="{AB3D4ECC-6AB8-455A-98B8-3C03704CAB0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238319" y="4205718"/>
            <a:ext cx="491374" cy="446925"/>
          </a:xfrm>
          <a:prstGeom prst="rect">
            <a:avLst/>
          </a:prstGeom>
        </p:spPr>
      </p:pic>
      <p:pic>
        <p:nvPicPr>
          <p:cNvPr id="75" name="Рисунок 74" descr="Весы правосудия">
            <a:extLst>
              <a:ext uri="{FF2B5EF4-FFF2-40B4-BE49-F238E27FC236}">
                <a16:creationId xmlns:a16="http://schemas.microsoft.com/office/drawing/2014/main" id="{E9B1444E-C30E-4A72-9CA7-912C465F7A2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345841" y="5400026"/>
            <a:ext cx="406169" cy="406169"/>
          </a:xfrm>
          <a:prstGeom prst="rect">
            <a:avLst/>
          </a:prstGeom>
        </p:spPr>
      </p:pic>
      <p:pic>
        <p:nvPicPr>
          <p:cNvPr id="76" name="Рисунок 75" descr="Двоичный">
            <a:extLst>
              <a:ext uri="{FF2B5EF4-FFF2-40B4-BE49-F238E27FC236}">
                <a16:creationId xmlns:a16="http://schemas.microsoft.com/office/drawing/2014/main" id="{E265DB26-BB99-4567-BD40-2AE66FBC7B4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127457" y="4760711"/>
            <a:ext cx="527704" cy="492292"/>
          </a:xfrm>
          <a:prstGeom prst="rect">
            <a:avLst/>
          </a:prstGeom>
        </p:spPr>
      </p:pic>
      <p:pic>
        <p:nvPicPr>
          <p:cNvPr id="79" name="Рисунок 78" descr="Изображение">
            <a:extLst>
              <a:ext uri="{FF2B5EF4-FFF2-40B4-BE49-F238E27FC236}">
                <a16:creationId xmlns:a16="http://schemas.microsoft.com/office/drawing/2014/main" id="{504551A4-0B8D-465B-AC04-96AA9695930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264896" y="4731750"/>
            <a:ext cx="527704" cy="527704"/>
          </a:xfrm>
          <a:prstGeom prst="rect">
            <a:avLst/>
          </a:prstGeom>
        </p:spPr>
      </p:pic>
      <p:pic>
        <p:nvPicPr>
          <p:cNvPr id="102" name="Рисунок 101" descr="Строительное ограждение">
            <a:extLst>
              <a:ext uri="{FF2B5EF4-FFF2-40B4-BE49-F238E27FC236}">
                <a16:creationId xmlns:a16="http://schemas.microsoft.com/office/drawing/2014/main" id="{AD23BF11-9B4F-4AC9-AB59-77F0F961653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288194" y="4209298"/>
            <a:ext cx="336706" cy="336706"/>
          </a:xfrm>
          <a:prstGeom prst="rect">
            <a:avLst/>
          </a:prstGeom>
        </p:spPr>
      </p:pic>
      <p:pic>
        <p:nvPicPr>
          <p:cNvPr id="158" name="Picture 4" descr="ОБНОВЛЕНИЕ - Rfid Protection - Никола Мейер - Итальянские кожаные изделия">
            <a:extLst>
              <a:ext uri="{FF2B5EF4-FFF2-40B4-BE49-F238E27FC236}">
                <a16:creationId xmlns:a16="http://schemas.microsoft.com/office/drawing/2014/main" id="{1A726A1F-2F1B-49A8-925F-A47EA5EB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09" y="5427534"/>
            <a:ext cx="329680" cy="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596B837E-7C3A-4086-8E2C-D09E7E721128}"/>
              </a:ext>
            </a:extLst>
          </p:cNvPr>
          <p:cNvSpPr/>
          <p:nvPr/>
        </p:nvSpPr>
        <p:spPr>
          <a:xfrm>
            <a:off x="7941564" y="5926979"/>
            <a:ext cx="2758898" cy="459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5437A"/>
                </a:solidFill>
                <a:latin typeface="Helvetica Neue"/>
              </a:rPr>
              <a:t> </a:t>
            </a:r>
            <a:r>
              <a:rPr lang="en-US" sz="1600" dirty="0">
                <a:solidFill>
                  <a:srgbClr val="05437A"/>
                </a:solidFill>
                <a:latin typeface="Helvetica Neue"/>
              </a:rPr>
              <a:t> </a:t>
            </a:r>
            <a:r>
              <a:rPr lang="ru-RU" sz="1600" dirty="0">
                <a:solidFill>
                  <a:srgbClr val="05437A"/>
                </a:solidFill>
                <a:latin typeface="Helvetica Neue"/>
              </a:rPr>
              <a:t>Шкаф управления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05AD1E18-028E-485E-AE2C-D8EDD7B85421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144945" y="6000949"/>
            <a:ext cx="292201" cy="292201"/>
          </a:xfrm>
          <a:prstGeom prst="rect">
            <a:avLst/>
          </a:prstGeom>
        </p:spPr>
      </p:pic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id="{CA6E3601-5576-48EA-910F-19610F7E66B3}"/>
              </a:ext>
            </a:extLst>
          </p:cNvPr>
          <p:cNvCxnSpPr/>
          <p:nvPr/>
        </p:nvCxnSpPr>
        <p:spPr>
          <a:xfrm flipV="1">
            <a:off x="219548" y="747253"/>
            <a:ext cx="1196973" cy="6511"/>
          </a:xfrm>
          <a:prstGeom prst="line">
            <a:avLst/>
          </a:prstGeom>
          <a:ln w="95250" cap="rnd">
            <a:solidFill>
              <a:srgbClr val="1DC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6C936F0-6AF1-4EF0-9506-175084250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822" y="1981177"/>
            <a:ext cx="1209339" cy="87793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D5C1A18-6B45-469F-8BC6-8A8E9487C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175" y="4323553"/>
            <a:ext cx="1230406" cy="8932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2E440E5-7619-4D5A-8E48-682C5C697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324" y="2198643"/>
            <a:ext cx="677681" cy="63643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270B33B-E0CD-4296-9C07-37C6679E6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886" y="2195756"/>
            <a:ext cx="677681" cy="6364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B3D4C5A-8493-4482-9A17-A4C7D2077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380" y="3400591"/>
            <a:ext cx="677681" cy="63643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7CA41E6-FFAB-4397-8CC4-DE5688916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323" y="3324817"/>
            <a:ext cx="677681" cy="63643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8742410-4BB5-4E41-85BB-400991978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196" y="4531751"/>
            <a:ext cx="677681" cy="63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6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9416385" y="-3131835"/>
            <a:ext cx="3910645" cy="412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3302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75" l="3500" r="97333">
                        <a14:foregroundMark x1="34000" y1="60640" x2="34000" y2="60640"/>
                        <a14:foregroundMark x1="20167" y1="71940" x2="20167" y2="71940"/>
                        <a14:foregroundMark x1="15167" y1="34652" x2="15167" y2="34652"/>
                        <a14:foregroundMark x1="33333" y1="71186" x2="33333" y2="71186"/>
                        <a14:foregroundMark x1="44000" y1="65160" x2="44000" y2="65160"/>
                        <a14:foregroundMark x1="49833" y1="64407" x2="49833" y2="64407"/>
                        <a14:foregroundMark x1="46833" y1="58380" x2="46833" y2="58380"/>
                        <a14:foregroundMark x1="43000" y1="56874" x2="43000" y2="56874"/>
                        <a14:foregroundMark x1="44000" y1="39548" x2="44000" y2="39548"/>
                        <a14:foregroundMark x1="49167" y1="38418" x2="49167" y2="38418"/>
                        <a14:foregroundMark x1="55500" y1="36911" x2="55500" y2="36911"/>
                        <a14:foregroundMark x1="60500" y1="66667" x2="60500" y2="66667"/>
                        <a14:foregroundMark x1="68000" y1="67797" x2="68000" y2="67797"/>
                        <a14:foregroundMark x1="75000" y1="65160" x2="75000" y2="65160"/>
                        <a14:foregroundMark x1="74333" y1="57250" x2="74333" y2="57250"/>
                        <a14:foregroundMark x1="78000" y1="57627" x2="78000" y2="57627"/>
                        <a14:foregroundMark x1="82333" y1="56874" x2="82333" y2="56874"/>
                        <a14:foregroundMark x1="29000" y1="26742" x2="29000" y2="26742"/>
                        <a14:foregroundMark x1="34667" y1="28249" x2="34667" y2="28249"/>
                        <a14:foregroundMark x1="35000" y1="40678" x2="35000" y2="40678"/>
                        <a14:backgroundMark x1="59167" y1="61017" x2="59167" y2="61017"/>
                        <a14:backgroundMark x1="31500" y1="30132" x2="31500" y2="3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67" y="-57797"/>
            <a:ext cx="1992130" cy="881518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9B2CE42A-59AB-FD42-83B3-53B4B8F6740A}"/>
              </a:ext>
            </a:extLst>
          </p:cNvPr>
          <p:cNvSpPr txBox="1"/>
          <p:nvPr/>
        </p:nvSpPr>
        <p:spPr>
          <a:xfrm>
            <a:off x="11695038" y="63577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92D050"/>
                </a:solidFill>
                <a:latin typeface="Helvetica Neue"/>
                <a:ea typeface="Helvetica Neue Medium" panose="02000503000000020004" pitchFamily="2" charset="0"/>
                <a:cs typeface="Helvetica Neue Medium" panose="02000503000000020004" pitchFamily="2" charset="0"/>
              </a:rPr>
              <a:t>8</a:t>
            </a: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0E14B50-F662-4898-AE75-B534476A6CAA}"/>
              </a:ext>
            </a:extLst>
          </p:cNvPr>
          <p:cNvSpPr txBox="1">
            <a:spLocks/>
          </p:cNvSpPr>
          <p:nvPr/>
        </p:nvSpPr>
        <p:spPr>
          <a:xfrm>
            <a:off x="12291022" y="7002126"/>
            <a:ext cx="446285" cy="23806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314252-5698-4205-A53F-BE7D9F186DFD}" type="slidenum">
              <a:rPr lang="ru-RU" smtClean="0">
                <a:latin typeface="Helvetica Neue"/>
              </a:rPr>
              <a:pPr/>
              <a:t>8</a:t>
            </a:fld>
            <a:endParaRPr lang="ru-RU" dirty="0">
              <a:latin typeface="Helvetica Neue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D21AB82E-FF2F-4195-9AEC-85EB2CF11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3037" y1="75430" x2="13037" y2="75430"/>
                        <a14:foregroundMark x1="13185" y1="75676" x2="13185" y2="75676"/>
                        <a14:foregroundMark x1="13185" y1="75676" x2="13185" y2="75676"/>
                        <a14:backgroundMark x1="52889" y1="19410" x2="52889" y2="19410"/>
                        <a14:backgroundMark x1="86667" y1="7371" x2="86667" y2="7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836" y="7821488"/>
            <a:ext cx="4469672" cy="26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54EACE2-D9FB-468D-9149-0FB83FFB6B36}"/>
              </a:ext>
            </a:extLst>
          </p:cNvPr>
          <p:cNvSpPr txBox="1">
            <a:spLocks/>
          </p:cNvSpPr>
          <p:nvPr/>
        </p:nvSpPr>
        <p:spPr>
          <a:xfrm>
            <a:off x="338475" y="-12053"/>
            <a:ext cx="9372071" cy="497431"/>
          </a:xfrm>
          <a:prstGeom prst="rect">
            <a:avLst/>
          </a:prstGeom>
        </p:spPr>
        <p:txBody>
          <a:bodyPr vert="horz" lIns="104306" tIns="52153" rIns="104306" bIns="52153" rtlCol="0" anchor="t" anchorCtr="0">
            <a:noAutofit/>
          </a:bodyPr>
          <a:lstStyle>
            <a:lvl1pPr algn="l" defTabSz="104305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100" b="1" i="0" kern="1200" baseline="0">
                <a:solidFill>
                  <a:srgbClr val="115892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ru-RU" sz="2400" dirty="0">
                <a:solidFill>
                  <a:srgbClr val="05437A"/>
                </a:solidFill>
                <a:latin typeface="Helvetica Neue"/>
              </a:rPr>
              <a:t>Контроль-пропускной пункт Объекта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3112B9-A05D-4FEB-B3EB-E71DE2953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28" y="3281884"/>
            <a:ext cx="1483284" cy="4045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82EF7A-165D-49E8-817C-74951201D0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690" y="2984004"/>
            <a:ext cx="885627" cy="8038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CE1B7E-DDA4-4F1F-9824-F2BFD10F2D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0906" y="2118820"/>
            <a:ext cx="720080" cy="720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C58628-EAA1-4E58-ACEF-F252E9511A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8869" y="1838584"/>
            <a:ext cx="1333754" cy="10003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CB27ED-2180-45C9-A12E-0ACAEFBE8C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0506" y="2118820"/>
            <a:ext cx="720080" cy="7200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655A3F-C470-4B48-AE9F-FBF007C7CE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718" y="3264240"/>
            <a:ext cx="720080" cy="7200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80F8F63-5C6A-44ED-9DAC-5B71F8CDEC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0681" y="2984004"/>
            <a:ext cx="1333754" cy="10003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21678E7-F2BD-4264-A9E4-C1E91CF40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2318" y="3264240"/>
            <a:ext cx="720080" cy="72008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4F486D1-FE4A-4B0B-AC58-7626933BFF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0906" y="4341141"/>
            <a:ext cx="720080" cy="7200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041184-C875-4CB9-A446-BC740D7CCE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8869" y="4060905"/>
            <a:ext cx="1333754" cy="10003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6980614-460E-4A1B-949B-14E1D1A455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0506" y="4341141"/>
            <a:ext cx="720080" cy="72008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F0332A8-3415-4F04-88D8-FBC722651C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2914" y="1061880"/>
            <a:ext cx="1062490" cy="1339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E3BA7D-397F-4767-BB8E-C0D24FC67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8450" y="5126289"/>
            <a:ext cx="1079416" cy="102739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BD094F8-F439-4745-AC58-6EE4C22A01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00462" y="3141559"/>
            <a:ext cx="1469835" cy="9261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BBFD0A3-6C5E-47E4-9A9E-5186E463B5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3226" y="3609210"/>
            <a:ext cx="497431" cy="4974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FD56D2-2EB0-4263-B9D5-092D79F13B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1191" y="3413895"/>
            <a:ext cx="960106" cy="72008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B1FCDD1-FB49-4138-B89A-B48F0819A8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1831" y="3609634"/>
            <a:ext cx="497431" cy="497431"/>
          </a:xfrm>
          <a:prstGeom prst="rect">
            <a:avLst/>
          </a:prstGeom>
        </p:spPr>
      </p:pic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23807A8C-CF4B-428B-8304-F6B955C2DC4F}"/>
              </a:ext>
            </a:extLst>
          </p:cNvPr>
          <p:cNvCxnSpPr>
            <a:cxnSpLocks/>
          </p:cNvCxnSpPr>
          <p:nvPr/>
        </p:nvCxnSpPr>
        <p:spPr>
          <a:xfrm flipV="1">
            <a:off x="8854159" y="2376845"/>
            <a:ext cx="0" cy="618702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F7960B22-431E-4307-A090-2257739477FB}"/>
              </a:ext>
            </a:extLst>
          </p:cNvPr>
          <p:cNvCxnSpPr>
            <a:cxnSpLocks/>
          </p:cNvCxnSpPr>
          <p:nvPr/>
        </p:nvCxnSpPr>
        <p:spPr>
          <a:xfrm flipV="1">
            <a:off x="8885140" y="4298544"/>
            <a:ext cx="0" cy="618702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0D2487BB-9DB2-40D9-A3D9-BB658458B1EF}"/>
              </a:ext>
            </a:extLst>
          </p:cNvPr>
          <p:cNvCxnSpPr>
            <a:cxnSpLocks/>
          </p:cNvCxnSpPr>
          <p:nvPr/>
        </p:nvCxnSpPr>
        <p:spPr>
          <a:xfrm>
            <a:off x="10052390" y="3789344"/>
            <a:ext cx="648072" cy="0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0616613-43DE-4871-B042-03A667B462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4577" y="3686416"/>
            <a:ext cx="742950" cy="35242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562BCAF-1CB9-46E3-B25F-EA8D46B5FB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2493" y="4939054"/>
            <a:ext cx="497091" cy="925142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1D093723-2CA8-4945-B5FB-EFE896134258}"/>
              </a:ext>
            </a:extLst>
          </p:cNvPr>
          <p:cNvSpPr/>
          <p:nvPr/>
        </p:nvSpPr>
        <p:spPr>
          <a:xfrm>
            <a:off x="1966861" y="2682253"/>
            <a:ext cx="778438" cy="31329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КПП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CCE10DA3-E549-4510-860C-A2B0BA1E0063}"/>
              </a:ext>
            </a:extLst>
          </p:cNvPr>
          <p:cNvSpPr/>
          <p:nvPr/>
        </p:nvSpPr>
        <p:spPr>
          <a:xfrm>
            <a:off x="3886278" y="1428171"/>
            <a:ext cx="1689318" cy="31329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Весовая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C1C30519-B53B-4A1C-A67A-18455233DF76}"/>
              </a:ext>
            </a:extLst>
          </p:cNvPr>
          <p:cNvSpPr/>
          <p:nvPr/>
        </p:nvSpPr>
        <p:spPr>
          <a:xfrm>
            <a:off x="8395616" y="4653463"/>
            <a:ext cx="1870357" cy="497431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Административный корпус</a:t>
            </a:r>
            <a:r>
              <a:rPr lang="en-US" sz="1400" dirty="0">
                <a:solidFill>
                  <a:srgbClr val="035C8B"/>
                </a:solidFill>
              </a:rPr>
              <a:t>/</a:t>
            </a:r>
            <a:r>
              <a:rPr lang="ru-RU" sz="1400" dirty="0">
                <a:solidFill>
                  <a:srgbClr val="035C8B"/>
                </a:solidFill>
              </a:rPr>
              <a:t>ЦОД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E887A8E6-F6F7-473C-AB83-59E669DC6590}"/>
              </a:ext>
            </a:extLst>
          </p:cNvPr>
          <p:cNvSpPr/>
          <p:nvPr/>
        </p:nvSpPr>
        <p:spPr>
          <a:xfrm>
            <a:off x="8009500" y="632128"/>
            <a:ext cx="1689318" cy="497425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Инфраструктура Объекта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4AEA08C3-DD92-4645-8AB8-A2789B82A51A}"/>
              </a:ext>
            </a:extLst>
          </p:cNvPr>
          <p:cNvSpPr/>
          <p:nvPr/>
        </p:nvSpPr>
        <p:spPr>
          <a:xfrm>
            <a:off x="7941563" y="3100743"/>
            <a:ext cx="1984437" cy="299848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технологические весы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2C6CEB26-FFFB-4B7C-9B2D-DD3831BFCE9E}"/>
              </a:ext>
            </a:extLst>
          </p:cNvPr>
          <p:cNvSpPr/>
          <p:nvPr/>
        </p:nvSpPr>
        <p:spPr>
          <a:xfrm>
            <a:off x="754185" y="1049321"/>
            <a:ext cx="1597399" cy="61117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Управление Объектом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2" name="Рисунок 81" descr="Облачные вычисления">
            <a:extLst>
              <a:ext uri="{FF2B5EF4-FFF2-40B4-BE49-F238E27FC236}">
                <a16:creationId xmlns:a16="http://schemas.microsoft.com/office/drawing/2014/main" id="{58025288-81CD-4275-A1F5-D4077BC659E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07613" y="1686045"/>
            <a:ext cx="317479" cy="317479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C67F754E-9E04-417F-A41F-8EFFFE664553}"/>
              </a:ext>
            </a:extLst>
          </p:cNvPr>
          <p:cNvGrpSpPr/>
          <p:nvPr/>
        </p:nvGrpSpPr>
        <p:grpSpPr>
          <a:xfrm>
            <a:off x="4936812" y="2838900"/>
            <a:ext cx="778425" cy="726159"/>
            <a:chOff x="3670819" y="5117373"/>
            <a:chExt cx="940919" cy="781696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557CF070-BFB6-482C-8FDA-FDA3F0396728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07" name="Блок-схема: узел 106">
                <a:extLst>
                  <a:ext uri="{FF2B5EF4-FFF2-40B4-BE49-F238E27FC236}">
                    <a16:creationId xmlns:a16="http://schemas.microsoft.com/office/drawing/2014/main" id="{C07D1ECF-11A2-456A-B15D-2A60E8FC8DA4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Блок-схема: узел 107">
                <a:extLst>
                  <a:ext uri="{FF2B5EF4-FFF2-40B4-BE49-F238E27FC236}">
                    <a16:creationId xmlns:a16="http://schemas.microsoft.com/office/drawing/2014/main" id="{0DC36F4E-8B81-4B78-8237-1DE5C3899754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6" name="Рисунок 105" descr="Программист">
              <a:extLst>
                <a:ext uri="{FF2B5EF4-FFF2-40B4-BE49-F238E27FC236}">
                  <a16:creationId xmlns:a16="http://schemas.microsoft.com/office/drawing/2014/main" id="{F11C44F5-C789-48BB-B201-FE13E8F46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664E3D2A-E049-4AE3-BFEA-7556E387F727}"/>
              </a:ext>
            </a:extLst>
          </p:cNvPr>
          <p:cNvGrpSpPr/>
          <p:nvPr/>
        </p:nvGrpSpPr>
        <p:grpSpPr>
          <a:xfrm>
            <a:off x="9271718" y="4150839"/>
            <a:ext cx="778425" cy="726159"/>
            <a:chOff x="3670819" y="5117373"/>
            <a:chExt cx="940919" cy="781696"/>
          </a:xfrm>
        </p:grpSpPr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id="{56C67683-4864-4759-8BB6-D1EAFB16DDC5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17" name="Блок-схема: узел 116">
                <a:extLst>
                  <a:ext uri="{FF2B5EF4-FFF2-40B4-BE49-F238E27FC236}">
                    <a16:creationId xmlns:a16="http://schemas.microsoft.com/office/drawing/2014/main" id="{0C2DE771-87BF-4504-A756-43775077AF19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Блок-схема: узел 117">
                <a:extLst>
                  <a:ext uri="{FF2B5EF4-FFF2-40B4-BE49-F238E27FC236}">
                    <a16:creationId xmlns:a16="http://schemas.microsoft.com/office/drawing/2014/main" id="{0ADCEA16-9DD8-4BFD-A450-4F03DA97354C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6" name="Рисунок 115" descr="Программист">
              <a:extLst>
                <a:ext uri="{FF2B5EF4-FFF2-40B4-BE49-F238E27FC236}">
                  <a16:creationId xmlns:a16="http://schemas.microsoft.com/office/drawing/2014/main" id="{236D29EB-15CA-4304-96B4-F9D44643D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EB307301-11AB-4E95-839E-E1B76A19E1BB}"/>
              </a:ext>
            </a:extLst>
          </p:cNvPr>
          <p:cNvGrpSpPr/>
          <p:nvPr/>
        </p:nvGrpSpPr>
        <p:grpSpPr>
          <a:xfrm>
            <a:off x="5563005" y="5860415"/>
            <a:ext cx="808436" cy="720080"/>
            <a:chOff x="3670819" y="5117373"/>
            <a:chExt cx="940919" cy="781696"/>
          </a:xfrm>
        </p:grpSpPr>
        <p:grpSp>
          <p:nvGrpSpPr>
            <p:cNvPr id="120" name="Группа 119">
              <a:extLst>
                <a:ext uri="{FF2B5EF4-FFF2-40B4-BE49-F238E27FC236}">
                  <a16:creationId xmlns:a16="http://schemas.microsoft.com/office/drawing/2014/main" id="{0E2A16CD-23C4-4BE0-B6F1-DF13CF6C201A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22" name="Блок-схема: узел 121">
                <a:extLst>
                  <a:ext uri="{FF2B5EF4-FFF2-40B4-BE49-F238E27FC236}">
                    <a16:creationId xmlns:a16="http://schemas.microsoft.com/office/drawing/2014/main" id="{B952E1DE-891C-42D2-B020-3B3720A2BEB7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Блок-схема: узел 122">
                <a:extLst>
                  <a:ext uri="{FF2B5EF4-FFF2-40B4-BE49-F238E27FC236}">
                    <a16:creationId xmlns:a16="http://schemas.microsoft.com/office/drawing/2014/main" id="{EC610438-5000-4879-ADF2-9C7F7E05792E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1" name="Рисунок 120" descr="Программист">
              <a:extLst>
                <a:ext uri="{FF2B5EF4-FFF2-40B4-BE49-F238E27FC236}">
                  <a16:creationId xmlns:a16="http://schemas.microsoft.com/office/drawing/2014/main" id="{A23ABBF3-3976-4189-8475-8F48A523A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DA633B97-F950-4D95-A5CA-9F83A201C36C}"/>
              </a:ext>
            </a:extLst>
          </p:cNvPr>
          <p:cNvGrpSpPr/>
          <p:nvPr/>
        </p:nvGrpSpPr>
        <p:grpSpPr>
          <a:xfrm>
            <a:off x="8177733" y="5149309"/>
            <a:ext cx="851757" cy="714888"/>
            <a:chOff x="2207815" y="5117373"/>
            <a:chExt cx="940919" cy="783339"/>
          </a:xfrm>
        </p:grpSpPr>
        <p:grpSp>
          <p:nvGrpSpPr>
            <p:cNvPr id="125" name="Группа 124">
              <a:extLst>
                <a:ext uri="{FF2B5EF4-FFF2-40B4-BE49-F238E27FC236}">
                  <a16:creationId xmlns:a16="http://schemas.microsoft.com/office/drawing/2014/main" id="{B5374CB5-9D69-4CC3-A550-CAC6886D7D53}"/>
                </a:ext>
              </a:extLst>
            </p:cNvPr>
            <p:cNvGrpSpPr/>
            <p:nvPr/>
          </p:nvGrpSpPr>
          <p:grpSpPr>
            <a:xfrm>
              <a:off x="2207815" y="5180783"/>
              <a:ext cx="940919" cy="719929"/>
              <a:chOff x="3337099" y="2700510"/>
              <a:chExt cx="940919" cy="719929"/>
            </a:xfrm>
          </p:grpSpPr>
          <p:sp>
            <p:nvSpPr>
              <p:cNvPr id="127" name="Блок-схема: узел 126">
                <a:extLst>
                  <a:ext uri="{FF2B5EF4-FFF2-40B4-BE49-F238E27FC236}">
                    <a16:creationId xmlns:a16="http://schemas.microsoft.com/office/drawing/2014/main" id="{6C7BF708-2466-45E1-B087-A0BC25922B7A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Блок-схема: узел 127">
                <a:extLst>
                  <a:ext uri="{FF2B5EF4-FFF2-40B4-BE49-F238E27FC236}">
                    <a16:creationId xmlns:a16="http://schemas.microsoft.com/office/drawing/2014/main" id="{AAA0EAD7-10E3-4270-A461-F9F182C4660A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6" name="Рисунок 125" descr="Офисный работник">
              <a:extLst>
                <a:ext uri="{FF2B5EF4-FFF2-40B4-BE49-F238E27FC236}">
                  <a16:creationId xmlns:a16="http://schemas.microsoft.com/office/drawing/2014/main" id="{717BEA9B-5F42-47A9-91A2-A17A1C243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305659" y="5117373"/>
              <a:ext cx="745232" cy="745232"/>
            </a:xfrm>
            <a:prstGeom prst="rect">
              <a:avLst/>
            </a:prstGeom>
          </p:spPr>
        </p:pic>
      </p:grp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8DB2C7B8-DD12-494C-B698-4747B8E4553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10374" y="1935016"/>
            <a:ext cx="352425" cy="219075"/>
          </a:xfrm>
          <a:prstGeom prst="rect">
            <a:avLst/>
          </a:prstGeom>
        </p:spPr>
      </p:pic>
      <p:pic>
        <p:nvPicPr>
          <p:cNvPr id="88" name="Рисунок 87" descr="Камера слежения">
            <a:extLst>
              <a:ext uri="{FF2B5EF4-FFF2-40B4-BE49-F238E27FC236}">
                <a16:creationId xmlns:a16="http://schemas.microsoft.com/office/drawing/2014/main" id="{9EE9F240-BE34-4FD2-9808-55F68E54D6A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407289" y="3736751"/>
            <a:ext cx="365868" cy="332772"/>
          </a:xfrm>
          <a:prstGeom prst="rect">
            <a:avLst/>
          </a:prstGeom>
        </p:spPr>
      </p:pic>
      <p:pic>
        <p:nvPicPr>
          <p:cNvPr id="89" name="Рисунок 88" descr="Радиоактивный">
            <a:extLst>
              <a:ext uri="{FF2B5EF4-FFF2-40B4-BE49-F238E27FC236}">
                <a16:creationId xmlns:a16="http://schemas.microsoft.com/office/drawing/2014/main" id="{14C1DB86-2CD4-40CE-8CB9-9FB6F581DD8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950339" y="3741340"/>
            <a:ext cx="326416" cy="326416"/>
          </a:xfrm>
          <a:prstGeom prst="rect">
            <a:avLst/>
          </a:prstGeom>
        </p:spPr>
      </p:pic>
      <p:pic>
        <p:nvPicPr>
          <p:cNvPr id="91" name="Рисунок 90" descr="Весы правосудия">
            <a:extLst>
              <a:ext uri="{FF2B5EF4-FFF2-40B4-BE49-F238E27FC236}">
                <a16:creationId xmlns:a16="http://schemas.microsoft.com/office/drawing/2014/main" id="{0DF9C4EA-2227-4FF1-AEA3-7283C157BF5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704240" y="2789916"/>
            <a:ext cx="344102" cy="344102"/>
          </a:xfrm>
          <a:prstGeom prst="rect">
            <a:avLst/>
          </a:prstGeom>
        </p:spPr>
      </p:pic>
      <p:pic>
        <p:nvPicPr>
          <p:cNvPr id="93" name="Рисунок 92" descr="Весы правосудия">
            <a:extLst>
              <a:ext uri="{FF2B5EF4-FFF2-40B4-BE49-F238E27FC236}">
                <a16:creationId xmlns:a16="http://schemas.microsoft.com/office/drawing/2014/main" id="{F72D7906-FEBF-4802-9A0D-F9B3212898A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982724" y="4029115"/>
            <a:ext cx="344102" cy="344102"/>
          </a:xfrm>
          <a:prstGeom prst="rect">
            <a:avLst/>
          </a:prstGeom>
        </p:spPr>
      </p:pic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F5B05D44-972D-4145-B568-FFDB9B7D04E0}"/>
              </a:ext>
            </a:extLst>
          </p:cNvPr>
          <p:cNvGrpSpPr/>
          <p:nvPr/>
        </p:nvGrpSpPr>
        <p:grpSpPr>
          <a:xfrm>
            <a:off x="10180070" y="1423739"/>
            <a:ext cx="778425" cy="726159"/>
            <a:chOff x="3670819" y="5117373"/>
            <a:chExt cx="940919" cy="781696"/>
          </a:xfrm>
        </p:grpSpPr>
        <p:grpSp>
          <p:nvGrpSpPr>
            <p:cNvPr id="141" name="Группа 140">
              <a:extLst>
                <a:ext uri="{FF2B5EF4-FFF2-40B4-BE49-F238E27FC236}">
                  <a16:creationId xmlns:a16="http://schemas.microsoft.com/office/drawing/2014/main" id="{CE215F8A-E3E0-4654-A05D-2F6100A08634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43" name="Блок-схема: узел 142">
                <a:extLst>
                  <a:ext uri="{FF2B5EF4-FFF2-40B4-BE49-F238E27FC236}">
                    <a16:creationId xmlns:a16="http://schemas.microsoft.com/office/drawing/2014/main" id="{7DBF0CC1-9957-402D-91B5-C0659F2D0669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Блок-схема: узел 143">
                <a:extLst>
                  <a:ext uri="{FF2B5EF4-FFF2-40B4-BE49-F238E27FC236}">
                    <a16:creationId xmlns:a16="http://schemas.microsoft.com/office/drawing/2014/main" id="{690B4338-280C-4D26-BB9B-8BC30F0B572C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42" name="Рисунок 141" descr="Программист">
              <a:extLst>
                <a:ext uri="{FF2B5EF4-FFF2-40B4-BE49-F238E27FC236}">
                  <a16:creationId xmlns:a16="http://schemas.microsoft.com/office/drawing/2014/main" id="{1FEABBB3-F3F9-458B-9EB7-310ADB394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pic>
        <p:nvPicPr>
          <p:cNvPr id="97" name="Рисунок 96" descr="Весы правосудия">
            <a:extLst>
              <a:ext uri="{FF2B5EF4-FFF2-40B4-BE49-F238E27FC236}">
                <a16:creationId xmlns:a16="http://schemas.microsoft.com/office/drawing/2014/main" id="{F0ABAB03-0748-4345-9ECF-2E0B88A7E30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823475" y="1222999"/>
            <a:ext cx="344102" cy="34410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11DF772D-C788-43A8-9631-5F7BFCF1DF5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17" y="5053981"/>
            <a:ext cx="299848" cy="299848"/>
          </a:xfrm>
          <a:prstGeom prst="rect">
            <a:avLst/>
          </a:prstGeom>
          <a:ln>
            <a:solidFill>
              <a:srgbClr val="6DC03A"/>
            </a:solidFill>
          </a:ln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BF37D979-B282-4F3B-BA2D-8BD4257BD53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75" y="3051831"/>
            <a:ext cx="299848" cy="299848"/>
          </a:xfrm>
          <a:prstGeom prst="rect">
            <a:avLst/>
          </a:prstGeom>
          <a:ln>
            <a:solidFill>
              <a:srgbClr val="6DC03A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49892F-018C-428D-B79A-A5194AA258BF}"/>
              </a:ext>
            </a:extLst>
          </p:cNvPr>
          <p:cNvSpPr/>
          <p:nvPr/>
        </p:nvSpPr>
        <p:spPr>
          <a:xfrm>
            <a:off x="3414431" y="1129552"/>
            <a:ext cx="8787579" cy="4801747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0C9FFFB-39C9-4061-9C82-7522DF951848}"/>
              </a:ext>
            </a:extLst>
          </p:cNvPr>
          <p:cNvSpPr/>
          <p:nvPr/>
        </p:nvSpPr>
        <p:spPr>
          <a:xfrm flipV="1">
            <a:off x="3563307" y="5917313"/>
            <a:ext cx="7933294" cy="833816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F7A7EB-8D59-4E8F-830B-4CCDBF13FC7B}"/>
              </a:ext>
            </a:extLst>
          </p:cNvPr>
          <p:cNvSpPr/>
          <p:nvPr/>
        </p:nvSpPr>
        <p:spPr>
          <a:xfrm>
            <a:off x="7005452" y="608806"/>
            <a:ext cx="3029092" cy="2002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A81EC33-A68C-48BD-920C-EC6C2F2BBB19}"/>
              </a:ext>
            </a:extLst>
          </p:cNvPr>
          <p:cNvSpPr/>
          <p:nvPr/>
        </p:nvSpPr>
        <p:spPr>
          <a:xfrm>
            <a:off x="195772" y="562707"/>
            <a:ext cx="3029092" cy="2002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F53EBE2-1EC7-40B7-B300-FF5E5319FE68}"/>
              </a:ext>
            </a:extLst>
          </p:cNvPr>
          <p:cNvSpPr/>
          <p:nvPr/>
        </p:nvSpPr>
        <p:spPr>
          <a:xfrm>
            <a:off x="219548" y="2948910"/>
            <a:ext cx="1441419" cy="1475011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3F5E965-B544-4332-9E63-025BD214E730}"/>
              </a:ext>
            </a:extLst>
          </p:cNvPr>
          <p:cNvSpPr/>
          <p:nvPr/>
        </p:nvSpPr>
        <p:spPr>
          <a:xfrm>
            <a:off x="1407613" y="2335272"/>
            <a:ext cx="1953126" cy="21738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235BB15-D1C0-408A-9F2F-81DCA9B853C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3116" y="1133905"/>
            <a:ext cx="2021338" cy="1179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Текст 2">
            <a:extLst>
              <a:ext uri="{FF2B5EF4-FFF2-40B4-BE49-F238E27FC236}">
                <a16:creationId xmlns:a16="http://schemas.microsoft.com/office/drawing/2014/main" id="{06416932-FC5D-43B4-9492-288482521CA9}"/>
              </a:ext>
            </a:extLst>
          </p:cNvPr>
          <p:cNvSpPr txBox="1">
            <a:spLocks/>
          </p:cNvSpPr>
          <p:nvPr/>
        </p:nvSpPr>
        <p:spPr>
          <a:xfrm>
            <a:off x="5813386" y="1627661"/>
            <a:ext cx="4246613" cy="1569450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171450" indent="-171450">
              <a:buBlip>
                <a:blip r:embed="rId31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Контроль легитимности посещения Объекта.</a:t>
            </a:r>
          </a:p>
          <a:p>
            <a:pPr marL="171450" indent="-171450">
              <a:buBlip>
                <a:blip r:embed="rId31"/>
              </a:buBlip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1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Радиационный контроль отходов.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1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Контроль и учет служебных ТС.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1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Очередность доступа на Объект.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EB3663-E5FD-46CC-9F51-3849C85A3C57}"/>
              </a:ext>
            </a:extLst>
          </p:cNvPr>
          <p:cNvSpPr txBox="1"/>
          <p:nvPr/>
        </p:nvSpPr>
        <p:spPr>
          <a:xfrm>
            <a:off x="4328026" y="1213818"/>
            <a:ext cx="3776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DC328"/>
                </a:solidFill>
                <a:latin typeface="Oswald SemiBold" pitchFamily="2" charset="-52"/>
              </a:rPr>
              <a:t>Основной функционал кластера: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40910A-33A8-4E14-AE8F-51920A365E10}"/>
              </a:ext>
            </a:extLst>
          </p:cNvPr>
          <p:cNvSpPr txBox="1"/>
          <p:nvPr/>
        </p:nvSpPr>
        <p:spPr>
          <a:xfrm>
            <a:off x="4348869" y="3592191"/>
            <a:ext cx="4752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DC328"/>
                </a:solidFill>
                <a:latin typeface="Oswald SemiBold" pitchFamily="2" charset="-52"/>
              </a:rPr>
              <a:t>Оборудование весового кластера:</a:t>
            </a:r>
          </a:p>
        </p:txBody>
      </p:sp>
      <p:sp>
        <p:nvSpPr>
          <p:cNvPr id="50" name="Прямоугольник: скругленные углы 59">
            <a:extLst>
              <a:ext uri="{FF2B5EF4-FFF2-40B4-BE49-F238E27FC236}">
                <a16:creationId xmlns:a16="http://schemas.microsoft.com/office/drawing/2014/main" id="{32C6379E-4C4C-4218-BEA0-16E7FDCF2183}"/>
              </a:ext>
            </a:extLst>
          </p:cNvPr>
          <p:cNvSpPr/>
          <p:nvPr/>
        </p:nvSpPr>
        <p:spPr>
          <a:xfrm>
            <a:off x="5573071" y="4071738"/>
            <a:ext cx="4495566" cy="2595718"/>
          </a:xfrm>
          <a:prstGeom prst="roundRect">
            <a:avLst/>
          </a:prstGeom>
          <a:solidFill>
            <a:srgbClr val="035C8B">
              <a:alpha val="79000"/>
            </a:srgbClr>
          </a:solidFill>
          <a:ln>
            <a:solidFill>
              <a:srgbClr val="70AD4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ED4E7FDD-49F2-49A8-AF2F-2DE39853F5D8}"/>
              </a:ext>
            </a:extLst>
          </p:cNvPr>
          <p:cNvSpPr/>
          <p:nvPr/>
        </p:nvSpPr>
        <p:spPr>
          <a:xfrm>
            <a:off x="5710359" y="4236832"/>
            <a:ext cx="1500672" cy="459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5437A"/>
                </a:solidFill>
                <a:latin typeface="Helvetica Neue"/>
              </a:rPr>
              <a:t> </a:t>
            </a:r>
            <a:r>
              <a:rPr lang="en-US" sz="1600" dirty="0">
                <a:solidFill>
                  <a:srgbClr val="05437A"/>
                </a:solidFill>
                <a:latin typeface="Helvetica Neue"/>
              </a:rPr>
              <a:t> </a:t>
            </a:r>
            <a:r>
              <a:rPr lang="ru-RU" sz="1600" dirty="0">
                <a:solidFill>
                  <a:srgbClr val="05437A"/>
                </a:solidFill>
                <a:latin typeface="Helvetica Neue"/>
              </a:rPr>
              <a:t>Шлагбаум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sp>
        <p:nvSpPr>
          <p:cNvPr id="149" name="Прямоугольник 148">
            <a:extLst>
              <a:ext uri="{FF2B5EF4-FFF2-40B4-BE49-F238E27FC236}">
                <a16:creationId xmlns:a16="http://schemas.microsoft.com/office/drawing/2014/main" id="{8EC2D371-74B6-4091-84A6-097E77E28E62}"/>
              </a:ext>
            </a:extLst>
          </p:cNvPr>
          <p:cNvSpPr/>
          <p:nvPr/>
        </p:nvSpPr>
        <p:spPr>
          <a:xfrm>
            <a:off x="5700094" y="4861264"/>
            <a:ext cx="1500672" cy="450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5437A"/>
                </a:solidFill>
                <a:latin typeface="Helvetica Neue"/>
              </a:rPr>
              <a:t>Табло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24868C49-15BD-4199-A36D-5A65FB422BB6}"/>
              </a:ext>
            </a:extLst>
          </p:cNvPr>
          <p:cNvSpPr/>
          <p:nvPr/>
        </p:nvSpPr>
        <p:spPr>
          <a:xfrm>
            <a:off x="5705786" y="5478588"/>
            <a:ext cx="1500672" cy="4469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5437A"/>
                </a:solidFill>
                <a:latin typeface="Helvetica Neue"/>
              </a:rPr>
              <a:t>     Рамка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sp>
        <p:nvSpPr>
          <p:cNvPr id="151" name="Прямоугольник 150">
            <a:extLst>
              <a:ext uri="{FF2B5EF4-FFF2-40B4-BE49-F238E27FC236}">
                <a16:creationId xmlns:a16="http://schemas.microsoft.com/office/drawing/2014/main" id="{C64691CC-D5BE-4653-973C-6FA7E56D6564}"/>
              </a:ext>
            </a:extLst>
          </p:cNvPr>
          <p:cNvSpPr/>
          <p:nvPr/>
        </p:nvSpPr>
        <p:spPr>
          <a:xfrm>
            <a:off x="7550077" y="4255496"/>
            <a:ext cx="2173253" cy="48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5437A"/>
                </a:solidFill>
                <a:latin typeface="Helvetica Neue"/>
              </a:rPr>
              <a:t>Камеры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6F2B161C-86A1-4082-B1C4-95A2C0BF3B87}"/>
              </a:ext>
            </a:extLst>
          </p:cNvPr>
          <p:cNvSpPr/>
          <p:nvPr/>
        </p:nvSpPr>
        <p:spPr>
          <a:xfrm>
            <a:off x="7567297" y="4862980"/>
            <a:ext cx="2173252" cy="449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5437A"/>
                </a:solidFill>
                <a:latin typeface="Helvetica Neue"/>
              </a:rPr>
              <a:t>ИК датчик безопасности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CD820465-0D1C-4019-A04C-AA56BA1730F8}"/>
              </a:ext>
            </a:extLst>
          </p:cNvPr>
          <p:cNvSpPr/>
          <p:nvPr/>
        </p:nvSpPr>
        <p:spPr>
          <a:xfrm>
            <a:off x="7552983" y="5466251"/>
            <a:ext cx="2187566" cy="4491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5437A"/>
                </a:solidFill>
                <a:latin typeface="Helvetica Neue"/>
              </a:rPr>
              <a:t>RFID </a:t>
            </a:r>
            <a:r>
              <a:rPr lang="ru-RU" sz="1600" dirty="0">
                <a:solidFill>
                  <a:srgbClr val="05437A"/>
                </a:solidFill>
                <a:latin typeface="Helvetica Neue"/>
              </a:rPr>
              <a:t>метки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pic>
        <p:nvPicPr>
          <p:cNvPr id="154" name="Рисунок 153" descr="Камера слежения">
            <a:extLst>
              <a:ext uri="{FF2B5EF4-FFF2-40B4-BE49-F238E27FC236}">
                <a16:creationId xmlns:a16="http://schemas.microsoft.com/office/drawing/2014/main" id="{DF4ACAA3-5AD7-409D-A938-AFFF50007D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655951" y="4287047"/>
            <a:ext cx="491374" cy="446925"/>
          </a:xfrm>
          <a:prstGeom prst="rect">
            <a:avLst/>
          </a:prstGeom>
        </p:spPr>
      </p:pic>
      <p:pic>
        <p:nvPicPr>
          <p:cNvPr id="156" name="Рисунок 155" descr="Двоичный">
            <a:extLst>
              <a:ext uri="{FF2B5EF4-FFF2-40B4-BE49-F238E27FC236}">
                <a16:creationId xmlns:a16="http://schemas.microsoft.com/office/drawing/2014/main" id="{E73F538D-6E3A-4529-AEF6-1A909F15426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545089" y="4842040"/>
            <a:ext cx="527704" cy="492292"/>
          </a:xfrm>
          <a:prstGeom prst="rect">
            <a:avLst/>
          </a:prstGeom>
        </p:spPr>
      </p:pic>
      <p:pic>
        <p:nvPicPr>
          <p:cNvPr id="157" name="Рисунок 156" descr="Изображение">
            <a:extLst>
              <a:ext uri="{FF2B5EF4-FFF2-40B4-BE49-F238E27FC236}">
                <a16:creationId xmlns:a16="http://schemas.microsoft.com/office/drawing/2014/main" id="{0315FF0C-B634-47D2-9016-BC37378F2FE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682528" y="4813079"/>
            <a:ext cx="527704" cy="527704"/>
          </a:xfrm>
          <a:prstGeom prst="rect">
            <a:avLst/>
          </a:prstGeom>
        </p:spPr>
      </p:pic>
      <p:pic>
        <p:nvPicPr>
          <p:cNvPr id="158" name="Рисунок 157" descr="Строительное ограждение">
            <a:extLst>
              <a:ext uri="{FF2B5EF4-FFF2-40B4-BE49-F238E27FC236}">
                <a16:creationId xmlns:a16="http://schemas.microsoft.com/office/drawing/2014/main" id="{A45EB0AA-2E26-41EB-929F-B4AD2E19300B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705826" y="4290627"/>
            <a:ext cx="336706" cy="336706"/>
          </a:xfrm>
          <a:prstGeom prst="rect">
            <a:avLst/>
          </a:prstGeom>
        </p:spPr>
      </p:pic>
      <p:pic>
        <p:nvPicPr>
          <p:cNvPr id="159" name="Picture 4" descr="ОБНОВЛЕНИЕ - Rfid Protection - Никола Мейер - Итальянские кожаные изделия">
            <a:extLst>
              <a:ext uri="{FF2B5EF4-FFF2-40B4-BE49-F238E27FC236}">
                <a16:creationId xmlns:a16="http://schemas.microsoft.com/office/drawing/2014/main" id="{4D8F675D-8330-4265-BBFB-BE6055783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41" y="5508863"/>
            <a:ext cx="329680" cy="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Прямоугольник 159">
            <a:extLst>
              <a:ext uri="{FF2B5EF4-FFF2-40B4-BE49-F238E27FC236}">
                <a16:creationId xmlns:a16="http://schemas.microsoft.com/office/drawing/2014/main" id="{DF46D042-7376-405B-AFF1-809B956DAEA3}"/>
              </a:ext>
            </a:extLst>
          </p:cNvPr>
          <p:cNvSpPr/>
          <p:nvPr/>
        </p:nvSpPr>
        <p:spPr>
          <a:xfrm>
            <a:off x="6381507" y="6069578"/>
            <a:ext cx="2758898" cy="459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5437A"/>
                </a:solidFill>
                <a:latin typeface="Helvetica Neue"/>
              </a:rPr>
              <a:t> </a:t>
            </a:r>
            <a:r>
              <a:rPr lang="en-US" sz="1600" dirty="0">
                <a:solidFill>
                  <a:srgbClr val="05437A"/>
                </a:solidFill>
                <a:latin typeface="Helvetica Neue"/>
              </a:rPr>
              <a:t> </a:t>
            </a:r>
            <a:r>
              <a:rPr lang="ru-RU" sz="1600" dirty="0">
                <a:solidFill>
                  <a:srgbClr val="05437A"/>
                </a:solidFill>
                <a:latin typeface="Helvetica Neue"/>
              </a:rPr>
              <a:t>Шкаф управления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pic>
        <p:nvPicPr>
          <p:cNvPr id="161" name="Рисунок 160">
            <a:extLst>
              <a:ext uri="{FF2B5EF4-FFF2-40B4-BE49-F238E27FC236}">
                <a16:creationId xmlns:a16="http://schemas.microsoft.com/office/drawing/2014/main" id="{52507978-504A-4E1F-9469-F67B5741352E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583240" y="6173304"/>
            <a:ext cx="292201" cy="292201"/>
          </a:xfrm>
          <a:prstGeom prst="rect">
            <a:avLst/>
          </a:prstGeom>
        </p:spPr>
      </p:pic>
      <p:pic>
        <p:nvPicPr>
          <p:cNvPr id="59" name="Рисунок 58" descr="Радиоактивный">
            <a:extLst>
              <a:ext uri="{FF2B5EF4-FFF2-40B4-BE49-F238E27FC236}">
                <a16:creationId xmlns:a16="http://schemas.microsoft.com/office/drawing/2014/main" id="{982B7487-15A9-497D-AD8F-CD344491051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727175" y="5434954"/>
            <a:ext cx="523477" cy="523477"/>
          </a:xfrm>
          <a:prstGeom prst="rect">
            <a:avLst/>
          </a:prstGeom>
        </p:spPr>
      </p:pic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id="{87B66850-8BB1-42D5-8D5F-9B555744E6E1}"/>
              </a:ext>
            </a:extLst>
          </p:cNvPr>
          <p:cNvCxnSpPr/>
          <p:nvPr/>
        </p:nvCxnSpPr>
        <p:spPr>
          <a:xfrm flipV="1">
            <a:off x="219548" y="759350"/>
            <a:ext cx="1196973" cy="6511"/>
          </a:xfrm>
          <a:prstGeom prst="line">
            <a:avLst/>
          </a:prstGeom>
          <a:ln w="95250" cap="rnd">
            <a:solidFill>
              <a:srgbClr val="1DC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2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9416385" y="-3131835"/>
            <a:ext cx="3910645" cy="412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3302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Helvetica Neue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75" l="3500" r="97333">
                        <a14:foregroundMark x1="34000" y1="60640" x2="34000" y2="60640"/>
                        <a14:foregroundMark x1="20167" y1="71940" x2="20167" y2="71940"/>
                        <a14:foregroundMark x1="15167" y1="34652" x2="15167" y2="34652"/>
                        <a14:foregroundMark x1="33333" y1="71186" x2="33333" y2="71186"/>
                        <a14:foregroundMark x1="44000" y1="65160" x2="44000" y2="65160"/>
                        <a14:foregroundMark x1="49833" y1="64407" x2="49833" y2="64407"/>
                        <a14:foregroundMark x1="46833" y1="58380" x2="46833" y2="58380"/>
                        <a14:foregroundMark x1="43000" y1="56874" x2="43000" y2="56874"/>
                        <a14:foregroundMark x1="44000" y1="39548" x2="44000" y2="39548"/>
                        <a14:foregroundMark x1="49167" y1="38418" x2="49167" y2="38418"/>
                        <a14:foregroundMark x1="55500" y1="36911" x2="55500" y2="36911"/>
                        <a14:foregroundMark x1="60500" y1="66667" x2="60500" y2="66667"/>
                        <a14:foregroundMark x1="68000" y1="67797" x2="68000" y2="67797"/>
                        <a14:foregroundMark x1="75000" y1="65160" x2="75000" y2="65160"/>
                        <a14:foregroundMark x1="74333" y1="57250" x2="74333" y2="57250"/>
                        <a14:foregroundMark x1="78000" y1="57627" x2="78000" y2="57627"/>
                        <a14:foregroundMark x1="82333" y1="56874" x2="82333" y2="56874"/>
                        <a14:foregroundMark x1="29000" y1="26742" x2="29000" y2="26742"/>
                        <a14:foregroundMark x1="34667" y1="28249" x2="34667" y2="28249"/>
                        <a14:foregroundMark x1="35000" y1="40678" x2="35000" y2="40678"/>
                        <a14:backgroundMark x1="59167" y1="61017" x2="59167" y2="61017"/>
                        <a14:backgroundMark x1="31500" y1="30132" x2="31500" y2="30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67" y="-57797"/>
            <a:ext cx="1992130" cy="881518"/>
          </a:xfrm>
          <a:prstGeom prst="rect">
            <a:avLst/>
          </a:prstGeom>
        </p:spPr>
      </p:pic>
      <p:sp>
        <p:nvSpPr>
          <p:cNvPr id="24" name="TextBox 4">
            <a:extLst>
              <a:ext uri="{FF2B5EF4-FFF2-40B4-BE49-F238E27FC236}">
                <a16:creationId xmlns:a16="http://schemas.microsoft.com/office/drawing/2014/main" id="{9B2CE42A-59AB-FD42-83B3-53B4B8F6740A}"/>
              </a:ext>
            </a:extLst>
          </p:cNvPr>
          <p:cNvSpPr txBox="1"/>
          <p:nvPr/>
        </p:nvSpPr>
        <p:spPr>
          <a:xfrm>
            <a:off x="11695038" y="63577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92D050"/>
                </a:solidFill>
                <a:latin typeface="Helvetica Neue"/>
                <a:ea typeface="Helvetica Neue Medium" panose="02000503000000020004" pitchFamily="2" charset="0"/>
                <a:cs typeface="Helvetica Neue Medium" panose="02000503000000020004" pitchFamily="2" charset="0"/>
              </a:rPr>
              <a:t>9</a:t>
            </a: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10E14B50-F662-4898-AE75-B534476A6CAA}"/>
              </a:ext>
            </a:extLst>
          </p:cNvPr>
          <p:cNvSpPr txBox="1">
            <a:spLocks/>
          </p:cNvSpPr>
          <p:nvPr/>
        </p:nvSpPr>
        <p:spPr>
          <a:xfrm>
            <a:off x="12291022" y="7002126"/>
            <a:ext cx="446285" cy="238064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314252-5698-4205-A53F-BE7D9F186DFD}" type="slidenum">
              <a:rPr lang="ru-RU" smtClean="0">
                <a:latin typeface="Helvetica Neue"/>
              </a:rPr>
              <a:pPr/>
              <a:t>9</a:t>
            </a:fld>
            <a:endParaRPr lang="ru-RU" dirty="0">
              <a:latin typeface="Helvetica Neue"/>
            </a:endParaRP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D21AB82E-FF2F-4195-9AEC-85EB2CF11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3037" y1="75430" x2="13037" y2="75430"/>
                        <a14:foregroundMark x1="13185" y1="75676" x2="13185" y2="75676"/>
                        <a14:foregroundMark x1="13185" y1="75676" x2="13185" y2="75676"/>
                        <a14:backgroundMark x1="52889" y1="19410" x2="52889" y2="19410"/>
                        <a14:backgroundMark x1="86667" y1="7371" x2="86667" y2="7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4836" y="7821488"/>
            <a:ext cx="4469672" cy="269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54EACE2-D9FB-468D-9149-0FB83FFB6B36}"/>
              </a:ext>
            </a:extLst>
          </p:cNvPr>
          <p:cNvSpPr txBox="1">
            <a:spLocks/>
          </p:cNvSpPr>
          <p:nvPr/>
        </p:nvSpPr>
        <p:spPr>
          <a:xfrm>
            <a:off x="301522" y="20215"/>
            <a:ext cx="9372071" cy="497431"/>
          </a:xfrm>
          <a:prstGeom prst="rect">
            <a:avLst/>
          </a:prstGeom>
        </p:spPr>
        <p:txBody>
          <a:bodyPr vert="horz" lIns="104306" tIns="52153" rIns="104306" bIns="52153" rtlCol="0" anchor="t" anchorCtr="0">
            <a:noAutofit/>
          </a:bodyPr>
          <a:lstStyle>
            <a:lvl1pPr algn="l" defTabSz="1043056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100" b="1" i="0" kern="1200" baseline="0">
                <a:solidFill>
                  <a:srgbClr val="115892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500"/>
              </a:lnSpc>
            </a:pPr>
            <a:r>
              <a:rPr lang="ru-RU" sz="2400" dirty="0">
                <a:solidFill>
                  <a:srgbClr val="05437A"/>
                </a:solidFill>
                <a:latin typeface="Helvetica Neue"/>
              </a:rPr>
              <a:t>Технологические весы</a:t>
            </a:r>
            <a:r>
              <a:rPr lang="en-US" sz="2400" dirty="0">
                <a:solidFill>
                  <a:srgbClr val="05437A"/>
                </a:solidFill>
                <a:latin typeface="Helvetica Neue"/>
              </a:rPr>
              <a:t>/</a:t>
            </a:r>
            <a:r>
              <a:rPr lang="ru-RU" sz="2400" dirty="0">
                <a:solidFill>
                  <a:srgbClr val="05437A"/>
                </a:solidFill>
                <a:latin typeface="Helvetica Neue"/>
              </a:rPr>
              <a:t>Внутриобъектовая логистика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3112B9-A05D-4FEB-B3EB-E71DE2953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228" y="3281884"/>
            <a:ext cx="1483284" cy="4045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82EF7A-165D-49E8-817C-74951201D0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690" y="2984004"/>
            <a:ext cx="885627" cy="8038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CE1B7E-DDA4-4F1F-9824-F2BFD10F2D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0906" y="2118820"/>
            <a:ext cx="720080" cy="7200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C58628-EAA1-4E58-ACEF-F252E9511A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8869" y="1838584"/>
            <a:ext cx="1333754" cy="10003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CB27ED-2180-45C9-A12E-0ACAEFBE8C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0506" y="2118820"/>
            <a:ext cx="720080" cy="7200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655A3F-C470-4B48-AE9F-FBF007C7CE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718" y="3264240"/>
            <a:ext cx="720080" cy="7200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80F8F63-5C6A-44ED-9DAC-5B71F8CDEC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0681" y="2984004"/>
            <a:ext cx="1333754" cy="10003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21678E7-F2BD-4264-A9E4-C1E91CF40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2318" y="3264240"/>
            <a:ext cx="720080" cy="72008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4F486D1-FE4A-4B0B-AC58-7626933BFF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0906" y="4341141"/>
            <a:ext cx="720080" cy="7200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041184-C875-4CB9-A446-BC740D7CCE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8869" y="4060905"/>
            <a:ext cx="1333754" cy="100031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6980614-460E-4A1B-949B-14E1D1A455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0506" y="4341141"/>
            <a:ext cx="720080" cy="72008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F0332A8-3415-4F04-88D8-FBC722651C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2914" y="1061880"/>
            <a:ext cx="1062490" cy="1339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4E3BA7D-397F-4767-BB8E-C0D24FC671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8450" y="5126289"/>
            <a:ext cx="1079416" cy="102739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BD094F8-F439-4745-AC58-6EE4C22A01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00462" y="3141559"/>
            <a:ext cx="1469835" cy="9261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BBFD0A3-6C5E-47E4-9A9E-5186E463B5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0214" y="3577779"/>
            <a:ext cx="497431" cy="4974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B1FCDD1-FB49-4138-B89A-B48F0819A8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1831" y="3609634"/>
            <a:ext cx="497431" cy="497431"/>
          </a:xfrm>
          <a:prstGeom prst="rect">
            <a:avLst/>
          </a:prstGeom>
        </p:spPr>
      </p:pic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23807A8C-CF4B-428B-8304-F6B955C2DC4F}"/>
              </a:ext>
            </a:extLst>
          </p:cNvPr>
          <p:cNvCxnSpPr>
            <a:cxnSpLocks/>
          </p:cNvCxnSpPr>
          <p:nvPr/>
        </p:nvCxnSpPr>
        <p:spPr>
          <a:xfrm flipV="1">
            <a:off x="8854159" y="2376845"/>
            <a:ext cx="0" cy="618702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id="{F7960B22-431E-4307-A090-2257739477FB}"/>
              </a:ext>
            </a:extLst>
          </p:cNvPr>
          <p:cNvCxnSpPr>
            <a:cxnSpLocks/>
          </p:cNvCxnSpPr>
          <p:nvPr/>
        </p:nvCxnSpPr>
        <p:spPr>
          <a:xfrm flipV="1">
            <a:off x="8885140" y="4298544"/>
            <a:ext cx="0" cy="618702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0D2487BB-9DB2-40D9-A3D9-BB658458B1EF}"/>
              </a:ext>
            </a:extLst>
          </p:cNvPr>
          <p:cNvCxnSpPr>
            <a:cxnSpLocks/>
          </p:cNvCxnSpPr>
          <p:nvPr/>
        </p:nvCxnSpPr>
        <p:spPr>
          <a:xfrm>
            <a:off x="10052390" y="3789344"/>
            <a:ext cx="648072" cy="0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0616613-43DE-4871-B042-03A667B462A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74577" y="3686416"/>
            <a:ext cx="742950" cy="35242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562BCAF-1CB9-46E3-B25F-EA8D46B5FB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15746" y="5639987"/>
            <a:ext cx="497091" cy="925142"/>
          </a:xfrm>
          <a:prstGeom prst="rect">
            <a:avLst/>
          </a:prstGeom>
        </p:spPr>
      </p:pic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1D093723-2CA8-4945-B5FB-EFE896134258}"/>
              </a:ext>
            </a:extLst>
          </p:cNvPr>
          <p:cNvSpPr/>
          <p:nvPr/>
        </p:nvSpPr>
        <p:spPr>
          <a:xfrm>
            <a:off x="1966861" y="2682253"/>
            <a:ext cx="778438" cy="31329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КПП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CCE10DA3-E549-4510-860C-A2B0BA1E0063}"/>
              </a:ext>
            </a:extLst>
          </p:cNvPr>
          <p:cNvSpPr/>
          <p:nvPr/>
        </p:nvSpPr>
        <p:spPr>
          <a:xfrm>
            <a:off x="3886278" y="1428171"/>
            <a:ext cx="1689318" cy="31329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Весовая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C1C30519-B53B-4A1C-A67A-18455233DF76}"/>
              </a:ext>
            </a:extLst>
          </p:cNvPr>
          <p:cNvSpPr/>
          <p:nvPr/>
        </p:nvSpPr>
        <p:spPr>
          <a:xfrm>
            <a:off x="4348869" y="5354396"/>
            <a:ext cx="1870357" cy="497431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Административный корпус</a:t>
            </a:r>
            <a:r>
              <a:rPr lang="en-US" sz="1400" dirty="0">
                <a:solidFill>
                  <a:srgbClr val="035C8B"/>
                </a:solidFill>
              </a:rPr>
              <a:t>/</a:t>
            </a:r>
            <a:r>
              <a:rPr lang="ru-RU" sz="1400" dirty="0">
                <a:solidFill>
                  <a:srgbClr val="035C8B"/>
                </a:solidFill>
              </a:rPr>
              <a:t>ЦОД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E887A8E6-F6F7-473C-AB83-59E669DC6590}"/>
              </a:ext>
            </a:extLst>
          </p:cNvPr>
          <p:cNvSpPr/>
          <p:nvPr/>
        </p:nvSpPr>
        <p:spPr>
          <a:xfrm>
            <a:off x="8009500" y="632128"/>
            <a:ext cx="1689318" cy="497425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Инфраструктура Объекта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4AEA08C3-DD92-4645-8AB8-A2789B82A51A}"/>
              </a:ext>
            </a:extLst>
          </p:cNvPr>
          <p:cNvSpPr/>
          <p:nvPr/>
        </p:nvSpPr>
        <p:spPr>
          <a:xfrm>
            <a:off x="7941563" y="3100743"/>
            <a:ext cx="1984437" cy="299848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технологические весы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2C6CEB26-FFFB-4B7C-9B2D-DD3831BFCE9E}"/>
              </a:ext>
            </a:extLst>
          </p:cNvPr>
          <p:cNvSpPr/>
          <p:nvPr/>
        </p:nvSpPr>
        <p:spPr>
          <a:xfrm>
            <a:off x="754185" y="1049321"/>
            <a:ext cx="1597399" cy="611174"/>
          </a:xfrm>
          <a:prstGeom prst="roundRect">
            <a:avLst/>
          </a:prstGeom>
          <a:ln>
            <a:solidFill>
              <a:srgbClr val="1DC32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35C8B"/>
                </a:solidFill>
              </a:rPr>
              <a:t>Управление Объектом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2" name="Рисунок 81" descr="Облачные вычисления">
            <a:extLst>
              <a:ext uri="{FF2B5EF4-FFF2-40B4-BE49-F238E27FC236}">
                <a16:creationId xmlns:a16="http://schemas.microsoft.com/office/drawing/2014/main" id="{58025288-81CD-4275-A1F5-D4077BC659E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407613" y="1686045"/>
            <a:ext cx="317479" cy="317479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C67F754E-9E04-417F-A41F-8EFFFE664553}"/>
              </a:ext>
            </a:extLst>
          </p:cNvPr>
          <p:cNvGrpSpPr/>
          <p:nvPr/>
        </p:nvGrpSpPr>
        <p:grpSpPr>
          <a:xfrm>
            <a:off x="4936812" y="2838900"/>
            <a:ext cx="778425" cy="726159"/>
            <a:chOff x="3670819" y="5117373"/>
            <a:chExt cx="940919" cy="781696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557CF070-BFB6-482C-8FDA-FDA3F0396728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07" name="Блок-схема: узел 106">
                <a:extLst>
                  <a:ext uri="{FF2B5EF4-FFF2-40B4-BE49-F238E27FC236}">
                    <a16:creationId xmlns:a16="http://schemas.microsoft.com/office/drawing/2014/main" id="{C07D1ECF-11A2-456A-B15D-2A60E8FC8DA4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Блок-схема: узел 107">
                <a:extLst>
                  <a:ext uri="{FF2B5EF4-FFF2-40B4-BE49-F238E27FC236}">
                    <a16:creationId xmlns:a16="http://schemas.microsoft.com/office/drawing/2014/main" id="{0DC36F4E-8B81-4B78-8237-1DE5C3899754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06" name="Рисунок 105" descr="Программист">
              <a:extLst>
                <a:ext uri="{FF2B5EF4-FFF2-40B4-BE49-F238E27FC236}">
                  <a16:creationId xmlns:a16="http://schemas.microsoft.com/office/drawing/2014/main" id="{F11C44F5-C789-48BB-B201-FE13E8F46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664E3D2A-E049-4AE3-BFEA-7556E387F727}"/>
              </a:ext>
            </a:extLst>
          </p:cNvPr>
          <p:cNvGrpSpPr/>
          <p:nvPr/>
        </p:nvGrpSpPr>
        <p:grpSpPr>
          <a:xfrm>
            <a:off x="9271718" y="4150839"/>
            <a:ext cx="778425" cy="726159"/>
            <a:chOff x="3670819" y="5117373"/>
            <a:chExt cx="940919" cy="781696"/>
          </a:xfrm>
        </p:grpSpPr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id="{56C67683-4864-4759-8BB6-D1EAFB16DDC5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17" name="Блок-схема: узел 116">
                <a:extLst>
                  <a:ext uri="{FF2B5EF4-FFF2-40B4-BE49-F238E27FC236}">
                    <a16:creationId xmlns:a16="http://schemas.microsoft.com/office/drawing/2014/main" id="{0C2DE771-87BF-4504-A756-43775077AF19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Блок-схема: узел 117">
                <a:extLst>
                  <a:ext uri="{FF2B5EF4-FFF2-40B4-BE49-F238E27FC236}">
                    <a16:creationId xmlns:a16="http://schemas.microsoft.com/office/drawing/2014/main" id="{0ADCEA16-9DD8-4BFD-A450-4F03DA97354C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16" name="Рисунок 115" descr="Программист">
              <a:extLst>
                <a:ext uri="{FF2B5EF4-FFF2-40B4-BE49-F238E27FC236}">
                  <a16:creationId xmlns:a16="http://schemas.microsoft.com/office/drawing/2014/main" id="{236D29EB-15CA-4304-96B4-F9D44643D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EB307301-11AB-4E95-839E-E1B76A19E1BB}"/>
              </a:ext>
            </a:extLst>
          </p:cNvPr>
          <p:cNvGrpSpPr/>
          <p:nvPr/>
        </p:nvGrpSpPr>
        <p:grpSpPr>
          <a:xfrm>
            <a:off x="5563005" y="5860415"/>
            <a:ext cx="808436" cy="720080"/>
            <a:chOff x="3670819" y="5117373"/>
            <a:chExt cx="940919" cy="781696"/>
          </a:xfrm>
        </p:grpSpPr>
        <p:grpSp>
          <p:nvGrpSpPr>
            <p:cNvPr id="120" name="Группа 119">
              <a:extLst>
                <a:ext uri="{FF2B5EF4-FFF2-40B4-BE49-F238E27FC236}">
                  <a16:creationId xmlns:a16="http://schemas.microsoft.com/office/drawing/2014/main" id="{0E2A16CD-23C4-4BE0-B6F1-DF13CF6C201A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22" name="Блок-схема: узел 121">
                <a:extLst>
                  <a:ext uri="{FF2B5EF4-FFF2-40B4-BE49-F238E27FC236}">
                    <a16:creationId xmlns:a16="http://schemas.microsoft.com/office/drawing/2014/main" id="{B952E1DE-891C-42D2-B020-3B3720A2BEB7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Блок-схема: узел 122">
                <a:extLst>
                  <a:ext uri="{FF2B5EF4-FFF2-40B4-BE49-F238E27FC236}">
                    <a16:creationId xmlns:a16="http://schemas.microsoft.com/office/drawing/2014/main" id="{EC610438-5000-4879-ADF2-9C7F7E05792E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1" name="Рисунок 120" descr="Программист">
              <a:extLst>
                <a:ext uri="{FF2B5EF4-FFF2-40B4-BE49-F238E27FC236}">
                  <a16:creationId xmlns:a16="http://schemas.microsoft.com/office/drawing/2014/main" id="{A23ABBF3-3976-4189-8475-8F48A523A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DA633B97-F950-4D95-A5CA-9F83A201C36C}"/>
              </a:ext>
            </a:extLst>
          </p:cNvPr>
          <p:cNvGrpSpPr/>
          <p:nvPr/>
        </p:nvGrpSpPr>
        <p:grpSpPr>
          <a:xfrm>
            <a:off x="4130986" y="5850242"/>
            <a:ext cx="851757" cy="714888"/>
            <a:chOff x="2207815" y="5117373"/>
            <a:chExt cx="940919" cy="783339"/>
          </a:xfrm>
        </p:grpSpPr>
        <p:grpSp>
          <p:nvGrpSpPr>
            <p:cNvPr id="125" name="Группа 124">
              <a:extLst>
                <a:ext uri="{FF2B5EF4-FFF2-40B4-BE49-F238E27FC236}">
                  <a16:creationId xmlns:a16="http://schemas.microsoft.com/office/drawing/2014/main" id="{B5374CB5-9D69-4CC3-A550-CAC6886D7D53}"/>
                </a:ext>
              </a:extLst>
            </p:cNvPr>
            <p:cNvGrpSpPr/>
            <p:nvPr/>
          </p:nvGrpSpPr>
          <p:grpSpPr>
            <a:xfrm>
              <a:off x="2207815" y="5180783"/>
              <a:ext cx="940919" cy="719929"/>
              <a:chOff x="3337099" y="2700510"/>
              <a:chExt cx="940919" cy="719929"/>
            </a:xfrm>
          </p:grpSpPr>
          <p:sp>
            <p:nvSpPr>
              <p:cNvPr id="127" name="Блок-схема: узел 126">
                <a:extLst>
                  <a:ext uri="{FF2B5EF4-FFF2-40B4-BE49-F238E27FC236}">
                    <a16:creationId xmlns:a16="http://schemas.microsoft.com/office/drawing/2014/main" id="{6C7BF708-2466-45E1-B087-A0BC25922B7A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Блок-схема: узел 127">
                <a:extLst>
                  <a:ext uri="{FF2B5EF4-FFF2-40B4-BE49-F238E27FC236}">
                    <a16:creationId xmlns:a16="http://schemas.microsoft.com/office/drawing/2014/main" id="{AAA0EAD7-10E3-4270-A461-F9F182C4660A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26" name="Рисунок 125" descr="Офисный работник">
              <a:extLst>
                <a:ext uri="{FF2B5EF4-FFF2-40B4-BE49-F238E27FC236}">
                  <a16:creationId xmlns:a16="http://schemas.microsoft.com/office/drawing/2014/main" id="{717BEA9B-5F42-47A9-91A2-A17A1C243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305659" y="5117373"/>
              <a:ext cx="745232" cy="745232"/>
            </a:xfrm>
            <a:prstGeom prst="rect">
              <a:avLst/>
            </a:prstGeom>
          </p:spPr>
        </p:pic>
      </p:grp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8DB2C7B8-DD12-494C-B698-4747B8E4553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10374" y="1935016"/>
            <a:ext cx="352425" cy="219075"/>
          </a:xfrm>
          <a:prstGeom prst="rect">
            <a:avLst/>
          </a:prstGeom>
        </p:spPr>
      </p:pic>
      <p:pic>
        <p:nvPicPr>
          <p:cNvPr id="88" name="Рисунок 87" descr="Камера слежения">
            <a:extLst>
              <a:ext uri="{FF2B5EF4-FFF2-40B4-BE49-F238E27FC236}">
                <a16:creationId xmlns:a16="http://schemas.microsoft.com/office/drawing/2014/main" id="{9EE9F240-BE34-4FD2-9808-55F68E54D6A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407289" y="3736751"/>
            <a:ext cx="365868" cy="332772"/>
          </a:xfrm>
          <a:prstGeom prst="rect">
            <a:avLst/>
          </a:prstGeom>
        </p:spPr>
      </p:pic>
      <p:pic>
        <p:nvPicPr>
          <p:cNvPr id="89" name="Рисунок 88" descr="Радиоактивный">
            <a:extLst>
              <a:ext uri="{FF2B5EF4-FFF2-40B4-BE49-F238E27FC236}">
                <a16:creationId xmlns:a16="http://schemas.microsoft.com/office/drawing/2014/main" id="{14C1DB86-2CD4-40CE-8CB9-9FB6F581DD8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950339" y="3741340"/>
            <a:ext cx="326416" cy="326416"/>
          </a:xfrm>
          <a:prstGeom prst="rect">
            <a:avLst/>
          </a:prstGeom>
        </p:spPr>
      </p:pic>
      <p:pic>
        <p:nvPicPr>
          <p:cNvPr id="91" name="Рисунок 90" descr="Весы правосудия">
            <a:extLst>
              <a:ext uri="{FF2B5EF4-FFF2-40B4-BE49-F238E27FC236}">
                <a16:creationId xmlns:a16="http://schemas.microsoft.com/office/drawing/2014/main" id="{0DF9C4EA-2227-4FF1-AEA3-7283C157BF5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704240" y="2789916"/>
            <a:ext cx="344102" cy="344102"/>
          </a:xfrm>
          <a:prstGeom prst="rect">
            <a:avLst/>
          </a:prstGeom>
        </p:spPr>
      </p:pic>
      <p:pic>
        <p:nvPicPr>
          <p:cNvPr id="93" name="Рисунок 92" descr="Весы правосудия">
            <a:extLst>
              <a:ext uri="{FF2B5EF4-FFF2-40B4-BE49-F238E27FC236}">
                <a16:creationId xmlns:a16="http://schemas.microsoft.com/office/drawing/2014/main" id="{F72D7906-FEBF-4802-9A0D-F9B3212898A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9982724" y="4029115"/>
            <a:ext cx="344102" cy="344102"/>
          </a:xfrm>
          <a:prstGeom prst="rect">
            <a:avLst/>
          </a:prstGeom>
        </p:spPr>
      </p:pic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F5B05D44-972D-4145-B568-FFDB9B7D04E0}"/>
              </a:ext>
            </a:extLst>
          </p:cNvPr>
          <p:cNvGrpSpPr/>
          <p:nvPr/>
        </p:nvGrpSpPr>
        <p:grpSpPr>
          <a:xfrm>
            <a:off x="10180070" y="1423739"/>
            <a:ext cx="778425" cy="726159"/>
            <a:chOff x="3670819" y="5117373"/>
            <a:chExt cx="940919" cy="781696"/>
          </a:xfrm>
        </p:grpSpPr>
        <p:grpSp>
          <p:nvGrpSpPr>
            <p:cNvPr id="141" name="Группа 140">
              <a:extLst>
                <a:ext uri="{FF2B5EF4-FFF2-40B4-BE49-F238E27FC236}">
                  <a16:creationId xmlns:a16="http://schemas.microsoft.com/office/drawing/2014/main" id="{CE215F8A-E3E0-4654-A05D-2F6100A08634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143" name="Блок-схема: узел 142">
                <a:extLst>
                  <a:ext uri="{FF2B5EF4-FFF2-40B4-BE49-F238E27FC236}">
                    <a16:creationId xmlns:a16="http://schemas.microsoft.com/office/drawing/2014/main" id="{7DBF0CC1-9957-402D-91B5-C0659F2D0669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Блок-схема: узел 143">
                <a:extLst>
                  <a:ext uri="{FF2B5EF4-FFF2-40B4-BE49-F238E27FC236}">
                    <a16:creationId xmlns:a16="http://schemas.microsoft.com/office/drawing/2014/main" id="{690B4338-280C-4D26-BB9B-8BC30F0B572C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42" name="Рисунок 141" descr="Программист">
              <a:extLst>
                <a:ext uri="{FF2B5EF4-FFF2-40B4-BE49-F238E27FC236}">
                  <a16:creationId xmlns:a16="http://schemas.microsoft.com/office/drawing/2014/main" id="{1FEABBB3-F3F9-458B-9EB7-310ADB394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pic>
        <p:nvPicPr>
          <p:cNvPr id="97" name="Рисунок 96" descr="Весы правосудия">
            <a:extLst>
              <a:ext uri="{FF2B5EF4-FFF2-40B4-BE49-F238E27FC236}">
                <a16:creationId xmlns:a16="http://schemas.microsoft.com/office/drawing/2014/main" id="{F0ABAB03-0748-4345-9ECF-2E0B88A7E30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823475" y="1222999"/>
            <a:ext cx="344102" cy="34410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11DF772D-C788-43A8-9631-5F7BFCF1DF5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317" y="5053981"/>
            <a:ext cx="299848" cy="299848"/>
          </a:xfrm>
          <a:prstGeom prst="rect">
            <a:avLst/>
          </a:prstGeom>
          <a:ln>
            <a:solidFill>
              <a:srgbClr val="6DC03A"/>
            </a:solidFill>
          </a:ln>
        </p:spPr>
      </p:pic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BF37D979-B282-4F3B-BA2D-8BD4257BD53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75" y="3051831"/>
            <a:ext cx="299848" cy="299848"/>
          </a:xfrm>
          <a:prstGeom prst="rect">
            <a:avLst/>
          </a:prstGeom>
          <a:ln>
            <a:solidFill>
              <a:srgbClr val="6DC03A"/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D49892F-018C-428D-B79A-A5194AA258BF}"/>
              </a:ext>
            </a:extLst>
          </p:cNvPr>
          <p:cNvSpPr/>
          <p:nvPr/>
        </p:nvSpPr>
        <p:spPr>
          <a:xfrm>
            <a:off x="357092" y="1129552"/>
            <a:ext cx="7362577" cy="4801747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0C9FFFB-39C9-4061-9C82-7522DF951848}"/>
              </a:ext>
            </a:extLst>
          </p:cNvPr>
          <p:cNvSpPr/>
          <p:nvPr/>
        </p:nvSpPr>
        <p:spPr>
          <a:xfrm flipV="1">
            <a:off x="3563307" y="4089516"/>
            <a:ext cx="7933294" cy="2661613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BF7A7EB-8D59-4E8F-830B-4CCDBF13FC7B}"/>
              </a:ext>
            </a:extLst>
          </p:cNvPr>
          <p:cNvSpPr/>
          <p:nvPr/>
        </p:nvSpPr>
        <p:spPr>
          <a:xfrm>
            <a:off x="7005452" y="608806"/>
            <a:ext cx="3029092" cy="2002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A81EC33-A68C-48BD-920C-EC6C2F2BBB19}"/>
              </a:ext>
            </a:extLst>
          </p:cNvPr>
          <p:cNvSpPr/>
          <p:nvPr/>
        </p:nvSpPr>
        <p:spPr>
          <a:xfrm>
            <a:off x="195772" y="562707"/>
            <a:ext cx="3029092" cy="2002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F53EBE2-1EC7-40B7-B300-FF5E5319FE68}"/>
              </a:ext>
            </a:extLst>
          </p:cNvPr>
          <p:cNvSpPr/>
          <p:nvPr/>
        </p:nvSpPr>
        <p:spPr>
          <a:xfrm>
            <a:off x="219548" y="2948910"/>
            <a:ext cx="1441419" cy="1475011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71F8DA-6379-41E2-9047-905446C23759}"/>
              </a:ext>
            </a:extLst>
          </p:cNvPr>
          <p:cNvSpPr/>
          <p:nvPr/>
        </p:nvSpPr>
        <p:spPr>
          <a:xfrm>
            <a:off x="8634857" y="1003563"/>
            <a:ext cx="3620453" cy="2002260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75541C0-B163-4A2E-9038-ED87AC14FD25}"/>
              </a:ext>
            </a:extLst>
          </p:cNvPr>
          <p:cNvSpPr/>
          <p:nvPr/>
        </p:nvSpPr>
        <p:spPr>
          <a:xfrm>
            <a:off x="10032393" y="1166201"/>
            <a:ext cx="2089565" cy="3565417"/>
          </a:xfrm>
          <a:prstGeom prst="rect">
            <a:avLst/>
          </a:pr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33576789-155B-43BD-A90F-AF4CED34FD14}"/>
              </a:ext>
            </a:extLst>
          </p:cNvPr>
          <p:cNvSpPr/>
          <p:nvPr/>
        </p:nvSpPr>
        <p:spPr>
          <a:xfrm>
            <a:off x="7563333" y="2272792"/>
            <a:ext cx="2532677" cy="24311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2B0BF7B-AB7B-4FCB-A25D-26A765556F8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097057" y="1454648"/>
            <a:ext cx="2818439" cy="852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Текст 2">
            <a:extLst>
              <a:ext uri="{FF2B5EF4-FFF2-40B4-BE49-F238E27FC236}">
                <a16:creationId xmlns:a16="http://schemas.microsoft.com/office/drawing/2014/main" id="{D4F1F45B-17F9-4BB4-BD5D-15647972C17A}"/>
              </a:ext>
            </a:extLst>
          </p:cNvPr>
          <p:cNvSpPr txBox="1">
            <a:spLocks/>
          </p:cNvSpPr>
          <p:nvPr/>
        </p:nvSpPr>
        <p:spPr>
          <a:xfrm>
            <a:off x="1942579" y="1533094"/>
            <a:ext cx="3600357" cy="2308114"/>
          </a:xfrm>
          <a:prstGeom prst="rect">
            <a:avLst/>
          </a:prstGeom>
        </p:spPr>
        <p:txBody>
          <a:bodyPr wrap="square" lIns="91232" tIns="45616" rIns="91232" bIns="45616">
            <a:spAutoFit/>
          </a:bodyPr>
          <a:lstStyle>
            <a:defPPr>
              <a:defRPr lang="ru-RU"/>
            </a:defPPr>
            <a:lvl1pPr defTabSz="911983">
              <a:defRPr sz="13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171450" indent="-171450">
              <a:buBlip>
                <a:blip r:embed="rId31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Учет морфологии отходов.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1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Ведение баланса масс.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1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Учет «Хвостов».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1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Отгрузка вторсырья.</a:t>
            </a:r>
          </a:p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1"/>
              </a:buBlip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Организация внутренней логистики.</a:t>
            </a:r>
          </a:p>
          <a:p>
            <a:pPr marL="171450" indent="-171450">
              <a:buBlip>
                <a:blip r:embed="rId31"/>
              </a:buBlip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>
              <a:buBlip>
                <a:blip r:embed="rId31"/>
              </a:buBlip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  <a:p>
            <a:pPr marL="171450" indent="-171450" algn="just">
              <a:spcAft>
                <a:spcPts val="600"/>
              </a:spcAft>
              <a:buBlip>
                <a:blip r:embed="rId31"/>
              </a:buBlip>
            </a:pP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0" name="Рисунок 199">
            <a:extLst>
              <a:ext uri="{FF2B5EF4-FFF2-40B4-BE49-F238E27FC236}">
                <a16:creationId xmlns:a16="http://schemas.microsoft.com/office/drawing/2014/main" id="{255D4655-BC1B-40FD-9278-24534B0E25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8154" y="4279319"/>
            <a:ext cx="720080" cy="720080"/>
          </a:xfrm>
          <a:prstGeom prst="rect">
            <a:avLst/>
          </a:prstGeom>
        </p:spPr>
      </p:pic>
      <p:pic>
        <p:nvPicPr>
          <p:cNvPr id="201" name="Рисунок 200">
            <a:extLst>
              <a:ext uri="{FF2B5EF4-FFF2-40B4-BE49-F238E27FC236}">
                <a16:creationId xmlns:a16="http://schemas.microsoft.com/office/drawing/2014/main" id="{09D92550-CD42-4A54-BACC-9E31D468E9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56098" y="5064467"/>
            <a:ext cx="1079416" cy="1027396"/>
          </a:xfrm>
          <a:prstGeom prst="rect">
            <a:avLst/>
          </a:prstGeom>
        </p:spPr>
      </p:pic>
      <p:cxnSp>
        <p:nvCxnSpPr>
          <p:cNvPr id="202" name="Прямая со стрелкой 201">
            <a:extLst>
              <a:ext uri="{FF2B5EF4-FFF2-40B4-BE49-F238E27FC236}">
                <a16:creationId xmlns:a16="http://schemas.microsoft.com/office/drawing/2014/main" id="{38067F43-749D-41FB-BAEC-0AC6CD5C8F5E}"/>
              </a:ext>
            </a:extLst>
          </p:cNvPr>
          <p:cNvCxnSpPr>
            <a:cxnSpLocks/>
          </p:cNvCxnSpPr>
          <p:nvPr/>
        </p:nvCxnSpPr>
        <p:spPr>
          <a:xfrm flipV="1">
            <a:off x="4902788" y="4236722"/>
            <a:ext cx="0" cy="618702"/>
          </a:xfrm>
          <a:prstGeom prst="straightConnector1">
            <a:avLst/>
          </a:prstGeom>
          <a:ln w="76200">
            <a:solidFill>
              <a:srgbClr val="6EC13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D5AFC643-2C4E-4E1A-93BB-8DAD8D8B87D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80141" y="4877232"/>
            <a:ext cx="497091" cy="925142"/>
          </a:xfrm>
          <a:prstGeom prst="rect">
            <a:avLst/>
          </a:prstGeom>
        </p:spPr>
      </p:pic>
      <p:grpSp>
        <p:nvGrpSpPr>
          <p:cNvPr id="205" name="Группа 204">
            <a:extLst>
              <a:ext uri="{FF2B5EF4-FFF2-40B4-BE49-F238E27FC236}">
                <a16:creationId xmlns:a16="http://schemas.microsoft.com/office/drawing/2014/main" id="{D8A850CC-A599-45C8-A7CB-AC60D0EF03D5}"/>
              </a:ext>
            </a:extLst>
          </p:cNvPr>
          <p:cNvGrpSpPr/>
          <p:nvPr/>
        </p:nvGrpSpPr>
        <p:grpSpPr>
          <a:xfrm>
            <a:off x="5289366" y="4089017"/>
            <a:ext cx="778425" cy="726159"/>
            <a:chOff x="3670819" y="5117373"/>
            <a:chExt cx="940919" cy="781696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D162B56F-C68D-4F5D-B2DE-67914C8415C5}"/>
                </a:ext>
              </a:extLst>
            </p:cNvPr>
            <p:cNvGrpSpPr/>
            <p:nvPr/>
          </p:nvGrpSpPr>
          <p:grpSpPr>
            <a:xfrm>
              <a:off x="3670819" y="5179140"/>
              <a:ext cx="940919" cy="719929"/>
              <a:chOff x="3337099" y="2700510"/>
              <a:chExt cx="940919" cy="719929"/>
            </a:xfrm>
          </p:grpSpPr>
          <p:sp>
            <p:nvSpPr>
              <p:cNvPr id="208" name="Блок-схема: узел 207">
                <a:extLst>
                  <a:ext uri="{FF2B5EF4-FFF2-40B4-BE49-F238E27FC236}">
                    <a16:creationId xmlns:a16="http://schemas.microsoft.com/office/drawing/2014/main" id="{2C061014-70B7-4B68-86F5-91A08587EFC6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лок-схема: узел 208">
                <a:extLst>
                  <a:ext uri="{FF2B5EF4-FFF2-40B4-BE49-F238E27FC236}">
                    <a16:creationId xmlns:a16="http://schemas.microsoft.com/office/drawing/2014/main" id="{7E0C6764-EB08-43AB-AEC9-B2D909316BD1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07" name="Рисунок 206" descr="Программист">
              <a:extLst>
                <a:ext uri="{FF2B5EF4-FFF2-40B4-BE49-F238E27FC236}">
                  <a16:creationId xmlns:a16="http://schemas.microsoft.com/office/drawing/2014/main" id="{1897B19E-5735-4974-B168-E69915BF0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803010" y="5117373"/>
              <a:ext cx="685106" cy="685106"/>
            </a:xfrm>
            <a:prstGeom prst="rect">
              <a:avLst/>
            </a:prstGeom>
          </p:spPr>
        </p:pic>
      </p:grpSp>
      <p:grpSp>
        <p:nvGrpSpPr>
          <p:cNvPr id="215" name="Группа 214">
            <a:extLst>
              <a:ext uri="{FF2B5EF4-FFF2-40B4-BE49-F238E27FC236}">
                <a16:creationId xmlns:a16="http://schemas.microsoft.com/office/drawing/2014/main" id="{7E72F899-8DEF-472C-809D-35EEDE57CF74}"/>
              </a:ext>
            </a:extLst>
          </p:cNvPr>
          <p:cNvGrpSpPr/>
          <p:nvPr/>
        </p:nvGrpSpPr>
        <p:grpSpPr>
          <a:xfrm>
            <a:off x="4195381" y="5087487"/>
            <a:ext cx="851757" cy="714888"/>
            <a:chOff x="2207815" y="5117373"/>
            <a:chExt cx="940919" cy="783339"/>
          </a:xfrm>
        </p:grpSpPr>
        <p:grpSp>
          <p:nvGrpSpPr>
            <p:cNvPr id="216" name="Группа 215">
              <a:extLst>
                <a:ext uri="{FF2B5EF4-FFF2-40B4-BE49-F238E27FC236}">
                  <a16:creationId xmlns:a16="http://schemas.microsoft.com/office/drawing/2014/main" id="{77550EA9-59DD-4DFF-B271-4EF045222565}"/>
                </a:ext>
              </a:extLst>
            </p:cNvPr>
            <p:cNvGrpSpPr/>
            <p:nvPr/>
          </p:nvGrpSpPr>
          <p:grpSpPr>
            <a:xfrm>
              <a:off x="2207815" y="5180783"/>
              <a:ext cx="940919" cy="719929"/>
              <a:chOff x="3337099" y="2700510"/>
              <a:chExt cx="940919" cy="719929"/>
            </a:xfrm>
          </p:grpSpPr>
          <p:sp>
            <p:nvSpPr>
              <p:cNvPr id="218" name="Блок-схема: узел 217">
                <a:extLst>
                  <a:ext uri="{FF2B5EF4-FFF2-40B4-BE49-F238E27FC236}">
                    <a16:creationId xmlns:a16="http://schemas.microsoft.com/office/drawing/2014/main" id="{79FA6C3B-E40C-499D-B39D-FE1282E914B1}"/>
                  </a:ext>
                </a:extLst>
              </p:cNvPr>
              <p:cNvSpPr/>
              <p:nvPr/>
            </p:nvSpPr>
            <p:spPr>
              <a:xfrm>
                <a:off x="3337099" y="2700510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лок-схема: узел 218">
                <a:extLst>
                  <a:ext uri="{FF2B5EF4-FFF2-40B4-BE49-F238E27FC236}">
                    <a16:creationId xmlns:a16="http://schemas.microsoft.com/office/drawing/2014/main" id="{4394C778-965E-4517-B7F8-42EAFC92E9FE}"/>
                  </a:ext>
                </a:extLst>
              </p:cNvPr>
              <p:cNvSpPr/>
              <p:nvPr/>
            </p:nvSpPr>
            <p:spPr>
              <a:xfrm>
                <a:off x="3413922" y="2715693"/>
                <a:ext cx="864096" cy="704746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7" name="Рисунок 216" descr="Офисный работник">
              <a:extLst>
                <a:ext uri="{FF2B5EF4-FFF2-40B4-BE49-F238E27FC236}">
                  <a16:creationId xmlns:a16="http://schemas.microsoft.com/office/drawing/2014/main" id="{386C0769-C632-46C6-B4DD-2456D0273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2305659" y="5117373"/>
              <a:ext cx="745232" cy="745232"/>
            </a:xfrm>
            <a:prstGeom prst="rect">
              <a:avLst/>
            </a:prstGeom>
          </p:spPr>
        </p:pic>
      </p:grpSp>
      <p:pic>
        <p:nvPicPr>
          <p:cNvPr id="221" name="Рисунок 220">
            <a:extLst>
              <a:ext uri="{FF2B5EF4-FFF2-40B4-BE49-F238E27FC236}">
                <a16:creationId xmlns:a16="http://schemas.microsoft.com/office/drawing/2014/main" id="{D2E77F37-24F5-4C63-8462-5C3575A368F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65" y="4992159"/>
            <a:ext cx="299848" cy="299848"/>
          </a:xfrm>
          <a:prstGeom prst="rect">
            <a:avLst/>
          </a:prstGeom>
          <a:ln>
            <a:solidFill>
              <a:srgbClr val="6DC03A"/>
            </a:solidFill>
          </a:ln>
        </p:spPr>
      </p:pic>
      <p:sp>
        <p:nvSpPr>
          <p:cNvPr id="222" name="Прямоугольник: скругленные углы 59">
            <a:extLst>
              <a:ext uri="{FF2B5EF4-FFF2-40B4-BE49-F238E27FC236}">
                <a16:creationId xmlns:a16="http://schemas.microsoft.com/office/drawing/2014/main" id="{5E449F97-A621-4266-B19F-3689E97A125A}"/>
              </a:ext>
            </a:extLst>
          </p:cNvPr>
          <p:cNvSpPr/>
          <p:nvPr/>
        </p:nvSpPr>
        <p:spPr>
          <a:xfrm>
            <a:off x="1590719" y="4009916"/>
            <a:ext cx="4495566" cy="2051605"/>
          </a:xfrm>
          <a:prstGeom prst="roundRect">
            <a:avLst/>
          </a:prstGeom>
          <a:solidFill>
            <a:srgbClr val="035C8B">
              <a:alpha val="91000"/>
            </a:srgbClr>
          </a:solidFill>
          <a:ln>
            <a:solidFill>
              <a:srgbClr val="70AD4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Helvetica Neue"/>
            </a:endParaRPr>
          </a:p>
        </p:txBody>
      </p:sp>
      <p:sp>
        <p:nvSpPr>
          <p:cNvPr id="223" name="Прямоугольник 222">
            <a:extLst>
              <a:ext uri="{FF2B5EF4-FFF2-40B4-BE49-F238E27FC236}">
                <a16:creationId xmlns:a16="http://schemas.microsoft.com/office/drawing/2014/main" id="{843A727D-D2EF-4509-9336-A9FF2AA7F818}"/>
              </a:ext>
            </a:extLst>
          </p:cNvPr>
          <p:cNvSpPr/>
          <p:nvPr/>
        </p:nvSpPr>
        <p:spPr>
          <a:xfrm>
            <a:off x="1728007" y="4175010"/>
            <a:ext cx="1500672" cy="459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5437A"/>
                </a:solidFill>
                <a:latin typeface="Helvetica Neue"/>
              </a:rPr>
              <a:t> </a:t>
            </a:r>
            <a:r>
              <a:rPr lang="en-US" sz="1600" dirty="0">
                <a:solidFill>
                  <a:srgbClr val="05437A"/>
                </a:solidFill>
                <a:latin typeface="Helvetica Neue"/>
              </a:rPr>
              <a:t> </a:t>
            </a:r>
            <a:r>
              <a:rPr lang="ru-RU" sz="1600" dirty="0">
                <a:solidFill>
                  <a:srgbClr val="05437A"/>
                </a:solidFill>
                <a:latin typeface="Helvetica Neue"/>
              </a:rPr>
              <a:t>Шлагбаум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sp>
        <p:nvSpPr>
          <p:cNvPr id="224" name="Прямоугольник 223">
            <a:extLst>
              <a:ext uri="{FF2B5EF4-FFF2-40B4-BE49-F238E27FC236}">
                <a16:creationId xmlns:a16="http://schemas.microsoft.com/office/drawing/2014/main" id="{AB41736F-C022-4DAA-8672-96124D5C547D}"/>
              </a:ext>
            </a:extLst>
          </p:cNvPr>
          <p:cNvSpPr/>
          <p:nvPr/>
        </p:nvSpPr>
        <p:spPr>
          <a:xfrm>
            <a:off x="1717742" y="4799442"/>
            <a:ext cx="1500672" cy="450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5437A"/>
                </a:solidFill>
                <a:latin typeface="Helvetica Neue"/>
              </a:rPr>
              <a:t>Табло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sp>
        <p:nvSpPr>
          <p:cNvPr id="226" name="Прямоугольник 225">
            <a:extLst>
              <a:ext uri="{FF2B5EF4-FFF2-40B4-BE49-F238E27FC236}">
                <a16:creationId xmlns:a16="http://schemas.microsoft.com/office/drawing/2014/main" id="{2D3EBD75-BFF3-492E-91ED-810AB2A5F540}"/>
              </a:ext>
            </a:extLst>
          </p:cNvPr>
          <p:cNvSpPr/>
          <p:nvPr/>
        </p:nvSpPr>
        <p:spPr>
          <a:xfrm>
            <a:off x="3567725" y="4193674"/>
            <a:ext cx="2173253" cy="4801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5437A"/>
                </a:solidFill>
                <a:latin typeface="Helvetica Neue"/>
              </a:rPr>
              <a:t>Камеры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sp>
        <p:nvSpPr>
          <p:cNvPr id="227" name="Прямоугольник 226">
            <a:extLst>
              <a:ext uri="{FF2B5EF4-FFF2-40B4-BE49-F238E27FC236}">
                <a16:creationId xmlns:a16="http://schemas.microsoft.com/office/drawing/2014/main" id="{F139AA9C-66F2-4785-9D5C-7302FE05C9B4}"/>
              </a:ext>
            </a:extLst>
          </p:cNvPr>
          <p:cNvSpPr/>
          <p:nvPr/>
        </p:nvSpPr>
        <p:spPr>
          <a:xfrm>
            <a:off x="3584945" y="4801158"/>
            <a:ext cx="2173252" cy="449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5437A"/>
                </a:solidFill>
                <a:latin typeface="Helvetica Neue"/>
              </a:rPr>
              <a:t>ИК датчик безопасности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pic>
        <p:nvPicPr>
          <p:cNvPr id="229" name="Рисунок 228" descr="Камера слежения">
            <a:extLst>
              <a:ext uri="{FF2B5EF4-FFF2-40B4-BE49-F238E27FC236}">
                <a16:creationId xmlns:a16="http://schemas.microsoft.com/office/drawing/2014/main" id="{E0DC3F12-4A93-4487-A45D-CB04123AFBD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673599" y="4225225"/>
            <a:ext cx="491374" cy="446925"/>
          </a:xfrm>
          <a:prstGeom prst="rect">
            <a:avLst/>
          </a:prstGeom>
        </p:spPr>
      </p:pic>
      <p:pic>
        <p:nvPicPr>
          <p:cNvPr id="230" name="Рисунок 229" descr="Двоичный">
            <a:extLst>
              <a:ext uri="{FF2B5EF4-FFF2-40B4-BE49-F238E27FC236}">
                <a16:creationId xmlns:a16="http://schemas.microsoft.com/office/drawing/2014/main" id="{79EA3A78-93D7-41C2-A9D6-9BA703F8D3F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62737" y="4780218"/>
            <a:ext cx="527704" cy="492292"/>
          </a:xfrm>
          <a:prstGeom prst="rect">
            <a:avLst/>
          </a:prstGeom>
        </p:spPr>
      </p:pic>
      <p:pic>
        <p:nvPicPr>
          <p:cNvPr id="231" name="Рисунок 230" descr="Изображение">
            <a:extLst>
              <a:ext uri="{FF2B5EF4-FFF2-40B4-BE49-F238E27FC236}">
                <a16:creationId xmlns:a16="http://schemas.microsoft.com/office/drawing/2014/main" id="{5B9A0D80-BEE0-4538-840D-65DD3F128B4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00176" y="4751257"/>
            <a:ext cx="527704" cy="527704"/>
          </a:xfrm>
          <a:prstGeom prst="rect">
            <a:avLst/>
          </a:prstGeom>
        </p:spPr>
      </p:pic>
      <p:pic>
        <p:nvPicPr>
          <p:cNvPr id="232" name="Рисунок 231" descr="Строительное ограждение">
            <a:extLst>
              <a:ext uri="{FF2B5EF4-FFF2-40B4-BE49-F238E27FC236}">
                <a16:creationId xmlns:a16="http://schemas.microsoft.com/office/drawing/2014/main" id="{66081ABD-62B0-45FD-AF80-16DFB438DDAC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723474" y="4228805"/>
            <a:ext cx="336706" cy="336706"/>
          </a:xfrm>
          <a:prstGeom prst="rect">
            <a:avLst/>
          </a:prstGeom>
        </p:spPr>
      </p:pic>
      <p:sp>
        <p:nvSpPr>
          <p:cNvPr id="234" name="Прямоугольник 233">
            <a:extLst>
              <a:ext uri="{FF2B5EF4-FFF2-40B4-BE49-F238E27FC236}">
                <a16:creationId xmlns:a16="http://schemas.microsoft.com/office/drawing/2014/main" id="{F8088046-187D-4CEE-B681-FA628D3FEB94}"/>
              </a:ext>
            </a:extLst>
          </p:cNvPr>
          <p:cNvSpPr/>
          <p:nvPr/>
        </p:nvSpPr>
        <p:spPr>
          <a:xfrm>
            <a:off x="2256848" y="5409713"/>
            <a:ext cx="2758898" cy="459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5437A"/>
                </a:solidFill>
                <a:latin typeface="Helvetica Neue"/>
              </a:rPr>
              <a:t> </a:t>
            </a:r>
            <a:r>
              <a:rPr lang="en-US" sz="1600" dirty="0">
                <a:solidFill>
                  <a:srgbClr val="05437A"/>
                </a:solidFill>
                <a:latin typeface="Helvetica Neue"/>
              </a:rPr>
              <a:t> </a:t>
            </a:r>
            <a:r>
              <a:rPr lang="ru-RU" sz="1600" dirty="0">
                <a:solidFill>
                  <a:srgbClr val="05437A"/>
                </a:solidFill>
                <a:latin typeface="Helvetica Neue"/>
              </a:rPr>
              <a:t>Шкаф управления</a:t>
            </a:r>
            <a:endParaRPr lang="ru-RU" dirty="0">
              <a:solidFill>
                <a:srgbClr val="05437A"/>
              </a:solidFill>
              <a:latin typeface="Helvetica Neue"/>
            </a:endParaRPr>
          </a:p>
        </p:txBody>
      </p:sp>
      <p:pic>
        <p:nvPicPr>
          <p:cNvPr id="235" name="Рисунок 234">
            <a:extLst>
              <a:ext uri="{FF2B5EF4-FFF2-40B4-BE49-F238E27FC236}">
                <a16:creationId xmlns:a16="http://schemas.microsoft.com/office/drawing/2014/main" id="{F40C007F-4BA5-4F50-A659-9D62FC410413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2439703" y="5471795"/>
            <a:ext cx="292201" cy="292201"/>
          </a:xfrm>
          <a:prstGeom prst="rect">
            <a:avLst/>
          </a:prstGeom>
        </p:spPr>
      </p:pic>
      <p:sp>
        <p:nvSpPr>
          <p:cNvPr id="238" name="TextBox 237">
            <a:extLst>
              <a:ext uri="{FF2B5EF4-FFF2-40B4-BE49-F238E27FC236}">
                <a16:creationId xmlns:a16="http://schemas.microsoft.com/office/drawing/2014/main" id="{189D0350-5A33-4536-BA97-DE28F42E0026}"/>
              </a:ext>
            </a:extLst>
          </p:cNvPr>
          <p:cNvSpPr txBox="1"/>
          <p:nvPr/>
        </p:nvSpPr>
        <p:spPr>
          <a:xfrm>
            <a:off x="598713" y="3521311"/>
            <a:ext cx="4752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DC328"/>
                </a:solidFill>
                <a:latin typeface="Oswald SemiBold" pitchFamily="2" charset="-52"/>
              </a:rPr>
              <a:t>Оборудование весового кластера: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0400D76C-1238-48BE-9699-2EA7E279C90D}"/>
              </a:ext>
            </a:extLst>
          </p:cNvPr>
          <p:cNvSpPr txBox="1"/>
          <p:nvPr/>
        </p:nvSpPr>
        <p:spPr>
          <a:xfrm>
            <a:off x="589848" y="1101360"/>
            <a:ext cx="3776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DC328"/>
                </a:solidFill>
                <a:latin typeface="Oswald SemiBold" pitchFamily="2" charset="-52"/>
              </a:rPr>
              <a:t>Основной функционал кластера:</a:t>
            </a:r>
          </a:p>
        </p:txBody>
      </p:sp>
      <p:cxnSp>
        <p:nvCxnSpPr>
          <p:cNvPr id="241" name="Прямая соединительная линия 240">
            <a:extLst>
              <a:ext uri="{FF2B5EF4-FFF2-40B4-BE49-F238E27FC236}">
                <a16:creationId xmlns:a16="http://schemas.microsoft.com/office/drawing/2014/main" id="{A3F502C5-6C42-4A9E-89AB-112B64B6483A}"/>
              </a:ext>
            </a:extLst>
          </p:cNvPr>
          <p:cNvCxnSpPr/>
          <p:nvPr/>
        </p:nvCxnSpPr>
        <p:spPr>
          <a:xfrm flipV="1">
            <a:off x="220107" y="749400"/>
            <a:ext cx="1196973" cy="6511"/>
          </a:xfrm>
          <a:prstGeom prst="line">
            <a:avLst/>
          </a:prstGeom>
          <a:ln w="95250" cap="rnd">
            <a:solidFill>
              <a:srgbClr val="1DC3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" name="Рисунок 224">
            <a:extLst>
              <a:ext uri="{FF2B5EF4-FFF2-40B4-BE49-F238E27FC236}">
                <a16:creationId xmlns:a16="http://schemas.microsoft.com/office/drawing/2014/main" id="{65E95E55-64CD-47EA-A106-A653BF096A4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8433046" y="3530425"/>
            <a:ext cx="847298" cy="61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9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4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5692</TotalTime>
  <Words>1181</Words>
  <Application>Microsoft Office PowerPoint</Application>
  <PresentationFormat>Широкоэкранный</PresentationFormat>
  <Paragraphs>296</Paragraphs>
  <Slides>14</Slides>
  <Notes>13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Helvetica</vt:lpstr>
      <vt:lpstr>Helvetica Neue</vt:lpstr>
      <vt:lpstr>Helvetica Neue Medium</vt:lpstr>
      <vt:lpstr>Lato Light</vt:lpstr>
      <vt:lpstr>Oswald</vt:lpstr>
      <vt:lpstr>Oswald Regular</vt:lpstr>
      <vt:lpstr>Oswald SemiBold</vt:lpstr>
      <vt:lpstr>Raleway</vt:lpstr>
      <vt:lpstr>Raleway SemiBold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Egor Logunov</dc:creator>
  <cp:lastModifiedBy>Евгения</cp:lastModifiedBy>
  <cp:revision>264</cp:revision>
  <dcterms:created xsi:type="dcterms:W3CDTF">2020-08-31T15:46:44Z</dcterms:created>
  <dcterms:modified xsi:type="dcterms:W3CDTF">2025-10-21T14:44:59Z</dcterms:modified>
</cp:coreProperties>
</file>